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67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808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8.png"/><Relationship Id="rId3" Type="http://schemas.openxmlformats.org/officeDocument/2006/relationships/image" Target="../media/image156.pn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7.png"/><Relationship Id="rId2" Type="http://schemas.openxmlformats.org/officeDocument/2006/relationships/notesSlide" Target="../notesSlides/notesSlide10.xml"/><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1.xml"/><Relationship Id="rId6" Type="http://schemas.openxmlformats.org/officeDocument/2006/relationships/image" Target="../media/image158.png"/><Relationship Id="rId11" Type="http://schemas.openxmlformats.org/officeDocument/2006/relationships/image" Target="../media/image163.png"/><Relationship Id="rId24" Type="http://schemas.openxmlformats.org/officeDocument/2006/relationships/image" Target="../media/image176.png"/><Relationship Id="rId5" Type="http://schemas.openxmlformats.org/officeDocument/2006/relationships/image" Target="../media/image22.png"/><Relationship Id="rId15" Type="http://schemas.openxmlformats.org/officeDocument/2006/relationships/image" Target="../media/image167.png"/><Relationship Id="rId23" Type="http://schemas.openxmlformats.org/officeDocument/2006/relationships/image" Target="../media/image175.png"/><Relationship Id="rId28" Type="http://schemas.openxmlformats.org/officeDocument/2006/relationships/image" Target="../media/image89.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7.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 Id="rId27" Type="http://schemas.openxmlformats.org/officeDocument/2006/relationships/image" Target="../media/image179.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4.png"/><Relationship Id="rId21"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3.xml"/><Relationship Id="rId16" Type="http://schemas.openxmlformats.org/officeDocument/2006/relationships/image" Target="../media/image46.png"/><Relationship Id="rId20"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5.png"/><Relationship Id="rId9" Type="http://schemas.openxmlformats.org/officeDocument/2006/relationships/image" Target="../media/image39.png"/><Relationship Id="rId14"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20.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notesSlide" Target="../notesSlides/notesSlide4.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21.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s>
</file>

<file path=ppt/slides/_rels/slide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2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5.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2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s>
</file>

<file path=ppt/slides/_rels/slide6.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90.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6.xml"/><Relationship Id="rId16"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22.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89.png"/><Relationship Id="rId4" Type="http://schemas.openxmlformats.org/officeDocument/2006/relationships/image" Target="../media/image91.png"/><Relationship Id="rId9" Type="http://schemas.openxmlformats.org/officeDocument/2006/relationships/image" Target="../media/image95.png"/><Relationship Id="rId14" Type="http://schemas.openxmlformats.org/officeDocument/2006/relationships/image" Target="../media/image100.png"/></Relationships>
</file>

<file path=ppt/slides/_rels/slide7.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notesSlide" Target="../notesSlides/notesSlide7.xml"/><Relationship Id="rId16"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8.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image" Target="../media/image121.png"/><Relationship Id="rId21" Type="http://schemas.openxmlformats.org/officeDocument/2006/relationships/image" Target="../media/image139.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 Type="http://schemas.openxmlformats.org/officeDocument/2006/relationships/notesSlide" Target="../notesSlides/notesSlide8.xm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1.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9.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18" Type="http://schemas.openxmlformats.org/officeDocument/2006/relationships/image" Target="../media/image152.png"/><Relationship Id="rId3" Type="http://schemas.openxmlformats.org/officeDocument/2006/relationships/image" Target="../media/image20.png"/><Relationship Id="rId21" Type="http://schemas.openxmlformats.org/officeDocument/2006/relationships/image" Target="../media/image155.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 Type="http://schemas.openxmlformats.org/officeDocument/2006/relationships/notesSlide" Target="../notesSlides/notesSlide9.xml"/><Relationship Id="rId16" Type="http://schemas.openxmlformats.org/officeDocument/2006/relationships/image" Target="../media/image150.png"/><Relationship Id="rId20" Type="http://schemas.openxmlformats.org/officeDocument/2006/relationships/image" Target="../media/image154.png"/><Relationship Id="rId1" Type="http://schemas.openxmlformats.org/officeDocument/2006/relationships/slideLayout" Target="../slideLayouts/slideLayout1.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22.png"/><Relationship Id="rId15" Type="http://schemas.openxmlformats.org/officeDocument/2006/relationships/image" Target="../media/image149.png"/><Relationship Id="rId10" Type="http://schemas.openxmlformats.org/officeDocument/2006/relationships/image" Target="../media/image144.png"/><Relationship Id="rId19" Type="http://schemas.openxmlformats.org/officeDocument/2006/relationships/image" Target="../media/image153.png"/><Relationship Id="rId4" Type="http://schemas.openxmlformats.org/officeDocument/2006/relationships/image" Target="../media/image21.png"/><Relationship Id="rId9" Type="http://schemas.openxmlformats.org/officeDocument/2006/relationships/image" Target="../media/image143.png"/><Relationship Id="rId14"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428750" cy="1428750"/>
          </a:xfrm>
          <a:prstGeom prst="rect">
            <a:avLst/>
          </a:prstGeom>
        </p:spPr>
      </p:pic>
      <p:pic>
        <p:nvPicPr>
          <p:cNvPr id="4" name="Image 2" descr="preencoded.png"/>
          <p:cNvPicPr>
            <a:picLocks noChangeAspect="1"/>
          </p:cNvPicPr>
          <p:nvPr/>
        </p:nvPicPr>
        <p:blipFill>
          <a:blip r:embed="rId5"/>
          <a:stretch>
            <a:fillRect/>
          </a:stretch>
        </p:blipFill>
        <p:spPr>
          <a:xfrm>
            <a:off x="10020300" y="4876800"/>
            <a:ext cx="952500" cy="952500"/>
          </a:xfrm>
          <a:prstGeom prst="rect">
            <a:avLst/>
          </a:prstGeom>
        </p:spPr>
      </p:pic>
      <p:pic>
        <p:nvPicPr>
          <p:cNvPr id="5" name="Image 3" descr="preencoded.png"/>
          <p:cNvPicPr>
            <a:picLocks noChangeAspect="1"/>
          </p:cNvPicPr>
          <p:nvPr/>
        </p:nvPicPr>
        <p:blipFill>
          <a:blip r:embed="rId6"/>
          <a:stretch>
            <a:fillRect/>
          </a:stretch>
        </p:blipFill>
        <p:spPr>
          <a:xfrm>
            <a:off x="1828800" y="4343400"/>
            <a:ext cx="1143000" cy="1143000"/>
          </a:xfrm>
          <a:prstGeom prst="rect">
            <a:avLst/>
          </a:prstGeom>
        </p:spPr>
      </p:pic>
      <p:pic>
        <p:nvPicPr>
          <p:cNvPr id="6" name="Image 4" descr="preencoded.png"/>
          <p:cNvPicPr>
            <a:picLocks noChangeAspect="1"/>
          </p:cNvPicPr>
          <p:nvPr/>
        </p:nvPicPr>
        <p:blipFill>
          <a:blip r:embed="rId7"/>
          <a:stretch>
            <a:fillRect/>
          </a:stretch>
        </p:blipFill>
        <p:spPr>
          <a:xfrm>
            <a:off x="8991600" y="1714500"/>
            <a:ext cx="762000" cy="762000"/>
          </a:xfrm>
          <a:prstGeom prst="rect">
            <a:avLst/>
          </a:prstGeom>
        </p:spPr>
      </p:pic>
      <p:pic>
        <p:nvPicPr>
          <p:cNvPr id="7" name="Image 5" descr="preencoded.png"/>
          <p:cNvPicPr>
            <a:picLocks noChangeAspect="1"/>
          </p:cNvPicPr>
          <p:nvPr/>
        </p:nvPicPr>
        <p:blipFill>
          <a:blip r:embed="rId8"/>
          <a:stretch>
            <a:fillRect/>
          </a:stretch>
        </p:blipFill>
        <p:spPr>
          <a:xfrm>
            <a:off x="8534400" y="4114800"/>
            <a:ext cx="571500" cy="571500"/>
          </a:xfrm>
          <a:prstGeom prst="rect">
            <a:avLst/>
          </a:prstGeom>
        </p:spPr>
      </p:pic>
      <p:pic>
        <p:nvPicPr>
          <p:cNvPr id="8" name="Image 6" descr="preencoded.png"/>
          <p:cNvPicPr>
            <a:picLocks noChangeAspect="1"/>
          </p:cNvPicPr>
          <p:nvPr/>
        </p:nvPicPr>
        <p:blipFill>
          <a:blip r:embed="rId9"/>
          <a:stretch>
            <a:fillRect/>
          </a:stretch>
        </p:blipFill>
        <p:spPr>
          <a:xfrm>
            <a:off x="9105900" y="4381500"/>
            <a:ext cx="304800" cy="38100"/>
          </a:xfrm>
          <a:prstGeom prst="rect">
            <a:avLst/>
          </a:prstGeom>
        </p:spPr>
      </p:pic>
      <p:pic>
        <p:nvPicPr>
          <p:cNvPr id="9" name="Image 7" descr="preencoded.png"/>
          <p:cNvPicPr>
            <a:picLocks noChangeAspect="1"/>
          </p:cNvPicPr>
          <p:nvPr/>
        </p:nvPicPr>
        <p:blipFill>
          <a:blip r:embed="rId10"/>
          <a:stretch>
            <a:fillRect/>
          </a:stretch>
        </p:blipFill>
        <p:spPr>
          <a:xfrm>
            <a:off x="9410700" y="4114800"/>
            <a:ext cx="571500" cy="571500"/>
          </a:xfrm>
          <a:prstGeom prst="rect">
            <a:avLst/>
          </a:prstGeom>
        </p:spPr>
      </p:pic>
      <p:pic>
        <p:nvPicPr>
          <p:cNvPr id="10" name="Image 8" descr="preencoded.png"/>
          <p:cNvPicPr>
            <a:picLocks noChangeAspect="1"/>
          </p:cNvPicPr>
          <p:nvPr/>
        </p:nvPicPr>
        <p:blipFill>
          <a:blip r:embed="rId11"/>
          <a:stretch>
            <a:fillRect/>
          </a:stretch>
        </p:blipFill>
        <p:spPr>
          <a:xfrm>
            <a:off x="3429000" y="2057400"/>
            <a:ext cx="571500" cy="571500"/>
          </a:xfrm>
          <a:prstGeom prst="rect">
            <a:avLst/>
          </a:prstGeom>
        </p:spPr>
      </p:pic>
      <p:pic>
        <p:nvPicPr>
          <p:cNvPr id="11" name="Image 9" descr="preencoded.png"/>
          <p:cNvPicPr>
            <a:picLocks noChangeAspect="1"/>
          </p:cNvPicPr>
          <p:nvPr/>
        </p:nvPicPr>
        <p:blipFill>
          <a:blip r:embed="rId12"/>
          <a:stretch>
            <a:fillRect/>
          </a:stretch>
        </p:blipFill>
        <p:spPr>
          <a:xfrm>
            <a:off x="4000500" y="2324100"/>
            <a:ext cx="304800" cy="38100"/>
          </a:xfrm>
          <a:prstGeom prst="rect">
            <a:avLst/>
          </a:prstGeom>
        </p:spPr>
      </p:pic>
      <p:pic>
        <p:nvPicPr>
          <p:cNvPr id="12" name="Image 10" descr="preencoded.png"/>
          <p:cNvPicPr>
            <a:picLocks noChangeAspect="1"/>
          </p:cNvPicPr>
          <p:nvPr/>
        </p:nvPicPr>
        <p:blipFill>
          <a:blip r:embed="rId13"/>
          <a:stretch>
            <a:fillRect/>
          </a:stretch>
        </p:blipFill>
        <p:spPr>
          <a:xfrm>
            <a:off x="4305300" y="2057400"/>
            <a:ext cx="571500" cy="571500"/>
          </a:xfrm>
          <a:prstGeom prst="rect">
            <a:avLst/>
          </a:prstGeom>
        </p:spPr>
      </p:pic>
      <p:pic>
        <p:nvPicPr>
          <p:cNvPr id="13" name="Image 11" descr="preencoded.png"/>
          <p:cNvPicPr>
            <a:picLocks noChangeAspect="1"/>
          </p:cNvPicPr>
          <p:nvPr/>
        </p:nvPicPr>
        <p:blipFill>
          <a:blip r:embed="rId14"/>
          <a:stretch>
            <a:fillRect/>
          </a:stretch>
        </p:blipFill>
        <p:spPr>
          <a:xfrm>
            <a:off x="1362075" y="1314450"/>
            <a:ext cx="9467850" cy="4229100"/>
          </a:xfrm>
          <a:prstGeom prst="rect">
            <a:avLst/>
          </a:prstGeom>
        </p:spPr>
      </p:pic>
      <p:pic>
        <p:nvPicPr>
          <p:cNvPr id="14" name="Image 12" descr="preencoded.png"/>
          <p:cNvPicPr>
            <a:picLocks noChangeAspect="1"/>
          </p:cNvPicPr>
          <p:nvPr/>
        </p:nvPicPr>
        <p:blipFill>
          <a:blip r:embed="rId15"/>
          <a:stretch>
            <a:fillRect/>
          </a:stretch>
        </p:blipFill>
        <p:spPr>
          <a:xfrm>
            <a:off x="3962400" y="3371850"/>
            <a:ext cx="609600" cy="609600"/>
          </a:xfrm>
          <a:prstGeom prst="rect">
            <a:avLst/>
          </a:prstGeom>
        </p:spPr>
      </p:pic>
      <p:pic>
        <p:nvPicPr>
          <p:cNvPr id="15" name="Image 13" descr="preencoded.png"/>
          <p:cNvPicPr>
            <a:picLocks noChangeAspect="1"/>
          </p:cNvPicPr>
          <p:nvPr/>
        </p:nvPicPr>
        <p:blipFill>
          <a:blip r:embed="rId16"/>
          <a:stretch>
            <a:fillRect/>
          </a:stretch>
        </p:blipFill>
        <p:spPr>
          <a:xfrm>
            <a:off x="4124325" y="3524250"/>
            <a:ext cx="285750" cy="304800"/>
          </a:xfrm>
          <a:prstGeom prst="rect">
            <a:avLst/>
          </a:prstGeom>
        </p:spPr>
      </p:pic>
      <p:pic>
        <p:nvPicPr>
          <p:cNvPr id="16" name="Image 14" descr="preencoded.png"/>
          <p:cNvPicPr>
            <a:picLocks noChangeAspect="1"/>
          </p:cNvPicPr>
          <p:nvPr/>
        </p:nvPicPr>
        <p:blipFill>
          <a:blip r:embed="rId17"/>
          <a:stretch>
            <a:fillRect/>
          </a:stretch>
        </p:blipFill>
        <p:spPr>
          <a:xfrm>
            <a:off x="5834063" y="3371850"/>
            <a:ext cx="609600" cy="609600"/>
          </a:xfrm>
          <a:prstGeom prst="rect">
            <a:avLst/>
          </a:prstGeom>
        </p:spPr>
      </p:pic>
      <p:pic>
        <p:nvPicPr>
          <p:cNvPr id="17" name="Image 15" descr="preencoded.png"/>
          <p:cNvPicPr>
            <a:picLocks noChangeAspect="1"/>
          </p:cNvPicPr>
          <p:nvPr/>
        </p:nvPicPr>
        <p:blipFill>
          <a:blip r:embed="rId18"/>
          <a:stretch>
            <a:fillRect/>
          </a:stretch>
        </p:blipFill>
        <p:spPr>
          <a:xfrm>
            <a:off x="6034088" y="3524250"/>
            <a:ext cx="209550" cy="304800"/>
          </a:xfrm>
          <a:prstGeom prst="rect">
            <a:avLst/>
          </a:prstGeom>
        </p:spPr>
      </p:pic>
      <p:pic>
        <p:nvPicPr>
          <p:cNvPr id="18" name="Image 16" descr="preencoded.png"/>
          <p:cNvPicPr>
            <a:picLocks noChangeAspect="1"/>
          </p:cNvPicPr>
          <p:nvPr/>
        </p:nvPicPr>
        <p:blipFill>
          <a:blip r:embed="rId19"/>
          <a:stretch>
            <a:fillRect/>
          </a:stretch>
        </p:blipFill>
        <p:spPr>
          <a:xfrm>
            <a:off x="7662863" y="3486150"/>
            <a:ext cx="609600" cy="609600"/>
          </a:xfrm>
          <a:prstGeom prst="rect">
            <a:avLst/>
          </a:prstGeom>
        </p:spPr>
      </p:pic>
      <p:pic>
        <p:nvPicPr>
          <p:cNvPr id="19" name="Image 17" descr="preencoded.png"/>
          <p:cNvPicPr>
            <a:picLocks noChangeAspect="1"/>
          </p:cNvPicPr>
          <p:nvPr/>
        </p:nvPicPr>
        <p:blipFill>
          <a:blip r:embed="rId20"/>
          <a:stretch>
            <a:fillRect/>
          </a:stretch>
        </p:blipFill>
        <p:spPr>
          <a:xfrm>
            <a:off x="7853362" y="3638550"/>
            <a:ext cx="228600" cy="304800"/>
          </a:xfrm>
          <a:prstGeom prst="rect">
            <a:avLst/>
          </a:prstGeom>
        </p:spPr>
      </p:pic>
      <p:pic>
        <p:nvPicPr>
          <p:cNvPr id="20" name="Image 18" descr="preencoded.png"/>
          <p:cNvPicPr>
            <a:picLocks noChangeAspect="1"/>
          </p:cNvPicPr>
          <p:nvPr/>
        </p:nvPicPr>
        <p:blipFill>
          <a:blip r:embed="rId21"/>
          <a:stretch>
            <a:fillRect/>
          </a:stretch>
        </p:blipFill>
        <p:spPr>
          <a:xfrm>
            <a:off x="0" y="6553200"/>
            <a:ext cx="12192000" cy="304800"/>
          </a:xfrm>
          <a:prstGeom prst="rect">
            <a:avLst/>
          </a:prstGeom>
        </p:spPr>
      </p:pic>
      <p:sp>
        <p:nvSpPr>
          <p:cNvPr id="21" name="Text 0"/>
          <p:cNvSpPr/>
          <p:nvPr/>
        </p:nvSpPr>
        <p:spPr>
          <a:xfrm>
            <a:off x="8767763" y="4114800"/>
            <a:ext cx="571500" cy="571500"/>
          </a:xfrm>
          <a:prstGeom prst="rect">
            <a:avLst/>
          </a:prstGeom>
          <a:noFill/>
          <a:ln/>
        </p:spPr>
        <p:txBody>
          <a:bodyPr vert="horz" wrap="square" lIns="0" tIns="0" rIns="0" bIns="0" rtlCol="0" anchor="t"/>
          <a:lstStyle/>
          <a:p>
            <a:pPr marL="0" indent="0">
              <a:lnSpc>
                <a:spcPts val="1575"/>
              </a:lnSpc>
              <a:buNone/>
            </a:pPr>
            <a:r>
              <a:rPr lang="en-US" sz="1050" b="1" dirty="0">
                <a:solidFill>
                  <a:srgbClr val="166534"/>
                </a:solidFill>
                <a:latin typeface="Montserrat" pitchFamily="34" charset="0"/>
                <a:ea typeface="Montserrat" pitchFamily="34" charset="-122"/>
                <a:cs typeface="Montserrat" pitchFamily="34" charset="-120"/>
              </a:rPr>
              <a:t>H</a:t>
            </a:r>
            <a:endParaRPr lang="en-US" sz="1050" dirty="0"/>
          </a:p>
        </p:txBody>
      </p:sp>
      <p:sp>
        <p:nvSpPr>
          <p:cNvPr id="22" name="Text 1"/>
          <p:cNvSpPr/>
          <p:nvPr/>
        </p:nvSpPr>
        <p:spPr>
          <a:xfrm>
            <a:off x="9639300" y="4114800"/>
            <a:ext cx="571500" cy="571500"/>
          </a:xfrm>
          <a:prstGeom prst="rect">
            <a:avLst/>
          </a:prstGeom>
          <a:noFill/>
          <a:ln/>
        </p:spPr>
        <p:txBody>
          <a:bodyPr vert="horz" wrap="square" lIns="0" tIns="0" rIns="0" bIns="0" rtlCol="0" anchor="t"/>
          <a:lstStyle/>
          <a:p>
            <a:pPr marL="0" indent="0">
              <a:lnSpc>
                <a:spcPts val="1575"/>
              </a:lnSpc>
              <a:buNone/>
            </a:pPr>
            <a:r>
              <a:rPr lang="en-US" sz="1050" b="1" dirty="0">
                <a:solidFill>
                  <a:srgbClr val="991B1B"/>
                </a:solidFill>
                <a:latin typeface="Montserrat" pitchFamily="34" charset="0"/>
                <a:ea typeface="Montserrat" pitchFamily="34" charset="-122"/>
                <a:cs typeface="Montserrat" pitchFamily="34" charset="-120"/>
              </a:rPr>
              <a:t>O</a:t>
            </a:r>
            <a:endParaRPr lang="en-US" sz="1050" dirty="0"/>
          </a:p>
        </p:txBody>
      </p:sp>
      <p:sp>
        <p:nvSpPr>
          <p:cNvPr id="23" name="Text 2"/>
          <p:cNvSpPr/>
          <p:nvPr/>
        </p:nvSpPr>
        <p:spPr>
          <a:xfrm>
            <a:off x="3667125" y="2057400"/>
            <a:ext cx="571500" cy="571500"/>
          </a:xfrm>
          <a:prstGeom prst="rect">
            <a:avLst/>
          </a:prstGeom>
          <a:noFill/>
          <a:ln/>
        </p:spPr>
        <p:txBody>
          <a:bodyPr vert="horz" wrap="square" lIns="0" tIns="0" rIns="0" bIns="0" rtlCol="0" anchor="t"/>
          <a:lstStyle/>
          <a:p>
            <a:pPr marL="0" indent="0">
              <a:lnSpc>
                <a:spcPts val="1575"/>
              </a:lnSpc>
              <a:buNone/>
            </a:pPr>
            <a:r>
              <a:rPr lang="en-US" sz="1050" b="1" dirty="0">
                <a:solidFill>
                  <a:srgbClr val="1F2937"/>
                </a:solidFill>
                <a:latin typeface="Montserrat" pitchFamily="34" charset="0"/>
                <a:ea typeface="Montserrat" pitchFamily="34" charset="-122"/>
                <a:cs typeface="Montserrat" pitchFamily="34" charset="-120"/>
              </a:rPr>
              <a:t>C</a:t>
            </a:r>
            <a:endParaRPr lang="en-US" sz="1050" dirty="0"/>
          </a:p>
        </p:txBody>
      </p:sp>
      <p:sp>
        <p:nvSpPr>
          <p:cNvPr id="24" name="Text 3"/>
          <p:cNvSpPr/>
          <p:nvPr/>
        </p:nvSpPr>
        <p:spPr>
          <a:xfrm>
            <a:off x="4538663" y="2057400"/>
            <a:ext cx="571500" cy="571500"/>
          </a:xfrm>
          <a:prstGeom prst="rect">
            <a:avLst/>
          </a:prstGeom>
          <a:noFill/>
          <a:ln/>
        </p:spPr>
        <p:txBody>
          <a:bodyPr vert="horz" wrap="square" lIns="0" tIns="0" rIns="0" bIns="0" rtlCol="0" anchor="t"/>
          <a:lstStyle/>
          <a:p>
            <a:pPr marL="0" indent="0">
              <a:lnSpc>
                <a:spcPts val="1575"/>
              </a:lnSpc>
              <a:buNone/>
            </a:pPr>
            <a:r>
              <a:rPr lang="en-US" sz="1050" b="1" dirty="0">
                <a:solidFill>
                  <a:srgbClr val="1E40AF"/>
                </a:solidFill>
                <a:latin typeface="Montserrat" pitchFamily="34" charset="0"/>
                <a:ea typeface="Montserrat" pitchFamily="34" charset="-122"/>
                <a:cs typeface="Montserrat" pitchFamily="34" charset="-120"/>
              </a:rPr>
              <a:t>N</a:t>
            </a:r>
            <a:endParaRPr lang="en-US" sz="1050" dirty="0"/>
          </a:p>
        </p:txBody>
      </p:sp>
      <p:sp>
        <p:nvSpPr>
          <p:cNvPr id="25" name="Text 4"/>
          <p:cNvSpPr/>
          <p:nvPr/>
        </p:nvSpPr>
        <p:spPr>
          <a:xfrm>
            <a:off x="963930" y="1924050"/>
            <a:ext cx="10264140" cy="457200"/>
          </a:xfrm>
          <a:prstGeom prst="rect">
            <a:avLst/>
          </a:prstGeom>
          <a:noFill/>
          <a:ln/>
        </p:spPr>
        <p:txBody>
          <a:bodyPr vert="horz" wrap="square" lIns="0" tIns="0" rIns="0" bIns="0" rtlCol="0" anchor="t"/>
          <a:lstStyle/>
          <a:p>
            <a:pPr marL="0" indent="0" algn="ctr">
              <a:lnSpc>
                <a:spcPts val="3600"/>
              </a:lnSpc>
              <a:buNone/>
            </a:pPr>
            <a:r>
              <a:rPr lang="en-US" sz="3600" b="1" dirty="0">
                <a:solidFill>
                  <a:srgbClr val="166534"/>
                </a:solidFill>
                <a:latin typeface="Montserrat" pitchFamily="34" charset="0"/>
                <a:ea typeface="Montserrat" pitchFamily="34" charset="-122"/>
                <a:cs typeface="Montserrat" pitchFamily="34" charset="-120"/>
              </a:rPr>
              <a:t>Leyes de las Proporciones Químicas</a:t>
            </a:r>
            <a:endParaRPr lang="en-US" sz="3600" dirty="0"/>
          </a:p>
        </p:txBody>
      </p:sp>
      <p:sp>
        <p:nvSpPr>
          <p:cNvPr id="26" name="Text 5"/>
          <p:cNvSpPr/>
          <p:nvPr/>
        </p:nvSpPr>
        <p:spPr>
          <a:xfrm>
            <a:off x="963930" y="2609850"/>
            <a:ext cx="10264140" cy="342900"/>
          </a:xfrm>
          <a:prstGeom prst="rect">
            <a:avLst/>
          </a:prstGeom>
          <a:noFill/>
          <a:ln/>
        </p:spPr>
        <p:txBody>
          <a:bodyPr vert="horz" wrap="square" lIns="0" tIns="0" rIns="0" bIns="0" rtlCol="0" anchor="t"/>
          <a:lstStyle/>
          <a:p>
            <a:pPr marL="0" indent="0" algn="ctr">
              <a:lnSpc>
                <a:spcPts val="2700"/>
              </a:lnSpc>
              <a:buNone/>
            </a:pPr>
            <a:r>
              <a:rPr lang="en-US" sz="2250" dirty="0">
                <a:solidFill>
                  <a:srgbClr val="374151"/>
                </a:solidFill>
                <a:latin typeface="Open Sans" pitchFamily="34" charset="0"/>
                <a:ea typeface="Open Sans" pitchFamily="34" charset="-122"/>
                <a:cs typeface="Open Sans" pitchFamily="34" charset="-120"/>
              </a:rPr>
              <a:t>Fundamentos de la Estequiometría Química</a:t>
            </a:r>
            <a:endParaRPr lang="en-US" sz="2250" dirty="0"/>
          </a:p>
        </p:txBody>
      </p:sp>
      <p:sp>
        <p:nvSpPr>
          <p:cNvPr id="27" name="Text 6"/>
          <p:cNvSpPr/>
          <p:nvPr/>
        </p:nvSpPr>
        <p:spPr>
          <a:xfrm>
            <a:off x="3301365" y="4057650"/>
            <a:ext cx="1931670" cy="190500"/>
          </a:xfrm>
          <a:prstGeom prst="rect">
            <a:avLst/>
          </a:prstGeom>
          <a:noFill/>
          <a:ln/>
        </p:spPr>
        <p:txBody>
          <a:bodyPr vert="horz" wrap="square" lIns="0" tIns="0" rIns="0" bIns="0" rtlCol="0" anchor="t"/>
          <a:lstStyle/>
          <a:p>
            <a:pPr marL="0" indent="0" algn="ctr">
              <a:lnSpc>
                <a:spcPts val="1500"/>
              </a:lnSpc>
              <a:buNone/>
            </a:pPr>
            <a:r>
              <a:rPr lang="en-US" sz="1050" b="1" dirty="0">
                <a:solidFill>
                  <a:srgbClr val="333333"/>
                </a:solidFill>
                <a:latin typeface="Open Sans" pitchFamily="34" charset="0"/>
                <a:ea typeface="Open Sans" pitchFamily="34" charset="-122"/>
                <a:cs typeface="Open Sans" pitchFamily="34" charset="-120"/>
              </a:rPr>
              <a:t>Conservación de la Masa</a:t>
            </a:r>
            <a:endParaRPr lang="en-US" sz="1050" dirty="0"/>
          </a:p>
        </p:txBody>
      </p:sp>
      <p:sp>
        <p:nvSpPr>
          <p:cNvPr id="28" name="Text 7"/>
          <p:cNvSpPr/>
          <p:nvPr/>
        </p:nvSpPr>
        <p:spPr>
          <a:xfrm>
            <a:off x="5224463" y="4057650"/>
            <a:ext cx="1828800" cy="190500"/>
          </a:xfrm>
          <a:prstGeom prst="rect">
            <a:avLst/>
          </a:prstGeom>
          <a:noFill/>
          <a:ln/>
        </p:spPr>
        <p:txBody>
          <a:bodyPr vert="horz" wrap="square" lIns="0" tIns="0" rIns="0" bIns="0" rtlCol="0" anchor="t"/>
          <a:lstStyle/>
          <a:p>
            <a:pPr marL="0" indent="0" algn="ctr">
              <a:lnSpc>
                <a:spcPts val="1500"/>
              </a:lnSpc>
              <a:buNone/>
            </a:pPr>
            <a:r>
              <a:rPr lang="en-US" sz="1050" b="1" dirty="0">
                <a:solidFill>
                  <a:srgbClr val="333333"/>
                </a:solidFill>
                <a:latin typeface="Open Sans" pitchFamily="34" charset="0"/>
                <a:ea typeface="Open Sans" pitchFamily="34" charset="-122"/>
                <a:cs typeface="Open Sans" pitchFamily="34" charset="-120"/>
              </a:rPr>
              <a:t>Proporciones Definidas</a:t>
            </a:r>
            <a:endParaRPr lang="en-US" sz="1050" dirty="0"/>
          </a:p>
        </p:txBody>
      </p:sp>
      <p:sp>
        <p:nvSpPr>
          <p:cNvPr id="29" name="Text 8"/>
          <p:cNvSpPr/>
          <p:nvPr/>
        </p:nvSpPr>
        <p:spPr>
          <a:xfrm>
            <a:off x="7205663" y="3257550"/>
            <a:ext cx="1524000" cy="11049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"&gt;</a:t>
            </a:r>
            <a:r>
              <a:rPr lang="en-US" sz="1050" b="1" dirty="0">
                <a:solidFill>
                  <a:srgbClr val="333333"/>
                </a:solidFill>
                <a:latin typeface="Open Sans" pitchFamily="34" charset="0"/>
                <a:ea typeface="Open Sans" pitchFamily="34" charset="-122"/>
                <a:cs typeface="Open Sans" pitchFamily="34" charset="-120"/>
              </a:rPr>
              <a:t>Proporciones Múltiples</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67715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77150"/>
          </a:xfrm>
          <a:prstGeom prst="rect">
            <a:avLst/>
          </a:prstGeom>
        </p:spPr>
      </p:pic>
      <p:pic>
        <p:nvPicPr>
          <p:cNvPr id="4" name="Image 2" descr="preencoded.png"/>
          <p:cNvPicPr>
            <a:picLocks noChangeAspect="1"/>
          </p:cNvPicPr>
          <p:nvPr/>
        </p:nvPicPr>
        <p:blipFill>
          <a:blip r:embed="rId5"/>
          <a:stretch>
            <a:fillRect/>
          </a:stretch>
        </p:blipFill>
        <p:spPr>
          <a:xfrm>
            <a:off x="0" y="0"/>
            <a:ext cx="12192000" cy="838200"/>
          </a:xfrm>
          <a:prstGeom prst="rect">
            <a:avLst/>
          </a:prstGeom>
        </p:spPr>
      </p:pic>
      <p:pic>
        <p:nvPicPr>
          <p:cNvPr id="5" name="Image 3" descr="preencoded.png"/>
          <p:cNvPicPr>
            <a:picLocks noChangeAspect="1"/>
          </p:cNvPicPr>
          <p:nvPr/>
        </p:nvPicPr>
        <p:blipFill>
          <a:blip r:embed="rId6"/>
          <a:stretch>
            <a:fillRect/>
          </a:stretch>
        </p:blipFill>
        <p:spPr>
          <a:xfrm>
            <a:off x="304800" y="1143000"/>
            <a:ext cx="11582400" cy="838200"/>
          </a:xfrm>
          <a:prstGeom prst="rect">
            <a:avLst/>
          </a:prstGeom>
        </p:spPr>
      </p:pic>
      <p:pic>
        <p:nvPicPr>
          <p:cNvPr id="6" name="Image 4" descr="preencoded.png"/>
          <p:cNvPicPr>
            <a:picLocks noChangeAspect="1"/>
          </p:cNvPicPr>
          <p:nvPr/>
        </p:nvPicPr>
        <p:blipFill>
          <a:blip r:embed="rId7"/>
          <a:stretch>
            <a:fillRect/>
          </a:stretch>
        </p:blipFill>
        <p:spPr>
          <a:xfrm>
            <a:off x="495300" y="1333500"/>
            <a:ext cx="171450" cy="190500"/>
          </a:xfrm>
          <a:prstGeom prst="rect">
            <a:avLst/>
          </a:prstGeom>
        </p:spPr>
      </p:pic>
      <p:pic>
        <p:nvPicPr>
          <p:cNvPr id="7" name="Image 5" descr="preencoded.png"/>
          <p:cNvPicPr>
            <a:picLocks noChangeAspect="1"/>
          </p:cNvPicPr>
          <p:nvPr/>
        </p:nvPicPr>
        <p:blipFill>
          <a:blip r:embed="rId8"/>
          <a:stretch>
            <a:fillRect/>
          </a:stretch>
        </p:blipFill>
        <p:spPr>
          <a:xfrm>
            <a:off x="9844088" y="1600200"/>
            <a:ext cx="171450" cy="190500"/>
          </a:xfrm>
          <a:prstGeom prst="rect">
            <a:avLst/>
          </a:prstGeom>
        </p:spPr>
      </p:pic>
      <p:pic>
        <p:nvPicPr>
          <p:cNvPr id="8" name="Image 6" descr="preencoded.png"/>
          <p:cNvPicPr>
            <a:picLocks noChangeAspect="1"/>
          </p:cNvPicPr>
          <p:nvPr/>
        </p:nvPicPr>
        <p:blipFill>
          <a:blip r:embed="rId9"/>
          <a:stretch>
            <a:fillRect/>
          </a:stretch>
        </p:blipFill>
        <p:spPr>
          <a:xfrm>
            <a:off x="304800" y="2209800"/>
            <a:ext cx="3708350" cy="2133600"/>
          </a:xfrm>
          <a:prstGeom prst="rect">
            <a:avLst/>
          </a:prstGeom>
        </p:spPr>
      </p:pic>
      <p:pic>
        <p:nvPicPr>
          <p:cNvPr id="9" name="Image 7" descr="preencoded.png"/>
          <p:cNvPicPr>
            <a:picLocks noChangeAspect="1"/>
          </p:cNvPicPr>
          <p:nvPr/>
        </p:nvPicPr>
        <p:blipFill>
          <a:blip r:embed="rId10"/>
          <a:stretch>
            <a:fillRect/>
          </a:stretch>
        </p:blipFill>
        <p:spPr>
          <a:xfrm>
            <a:off x="495300" y="2400300"/>
            <a:ext cx="541586" cy="571500"/>
          </a:xfrm>
          <a:prstGeom prst="rect">
            <a:avLst/>
          </a:prstGeom>
        </p:spPr>
      </p:pic>
      <p:pic>
        <p:nvPicPr>
          <p:cNvPr id="10" name="Image 8" descr="preencoded.png"/>
          <p:cNvPicPr>
            <a:picLocks noChangeAspect="1"/>
          </p:cNvPicPr>
          <p:nvPr/>
        </p:nvPicPr>
        <p:blipFill>
          <a:blip r:embed="rId11"/>
          <a:stretch>
            <a:fillRect/>
          </a:stretch>
        </p:blipFill>
        <p:spPr>
          <a:xfrm>
            <a:off x="623143" y="2533650"/>
            <a:ext cx="285750" cy="304800"/>
          </a:xfrm>
          <a:prstGeom prst="rect">
            <a:avLst/>
          </a:prstGeom>
        </p:spPr>
      </p:pic>
      <p:pic>
        <p:nvPicPr>
          <p:cNvPr id="11" name="Image 9" descr="preencoded.png"/>
          <p:cNvPicPr>
            <a:picLocks noChangeAspect="1"/>
          </p:cNvPicPr>
          <p:nvPr/>
        </p:nvPicPr>
        <p:blipFill>
          <a:blip r:embed="rId12"/>
          <a:stretch>
            <a:fillRect/>
          </a:stretch>
        </p:blipFill>
        <p:spPr>
          <a:xfrm>
            <a:off x="4241750" y="2209800"/>
            <a:ext cx="3708350" cy="2133600"/>
          </a:xfrm>
          <a:prstGeom prst="rect">
            <a:avLst/>
          </a:prstGeom>
        </p:spPr>
      </p:pic>
      <p:pic>
        <p:nvPicPr>
          <p:cNvPr id="12" name="Image 10" descr="preencoded.png"/>
          <p:cNvPicPr>
            <a:picLocks noChangeAspect="1"/>
          </p:cNvPicPr>
          <p:nvPr/>
        </p:nvPicPr>
        <p:blipFill>
          <a:blip r:embed="rId13"/>
          <a:stretch>
            <a:fillRect/>
          </a:stretch>
        </p:blipFill>
        <p:spPr>
          <a:xfrm>
            <a:off x="4432250" y="2400300"/>
            <a:ext cx="461218" cy="571500"/>
          </a:xfrm>
          <a:prstGeom prst="rect">
            <a:avLst/>
          </a:prstGeom>
        </p:spPr>
      </p:pic>
      <p:pic>
        <p:nvPicPr>
          <p:cNvPr id="13" name="Image 11" descr="preencoded.png"/>
          <p:cNvPicPr>
            <a:picLocks noChangeAspect="1"/>
          </p:cNvPicPr>
          <p:nvPr/>
        </p:nvPicPr>
        <p:blipFill>
          <a:blip r:embed="rId14"/>
          <a:stretch>
            <a:fillRect/>
          </a:stretch>
        </p:blipFill>
        <p:spPr>
          <a:xfrm>
            <a:off x="4548485" y="2533650"/>
            <a:ext cx="228600" cy="304800"/>
          </a:xfrm>
          <a:prstGeom prst="rect">
            <a:avLst/>
          </a:prstGeom>
        </p:spPr>
      </p:pic>
      <p:pic>
        <p:nvPicPr>
          <p:cNvPr id="14" name="Image 12" descr="preencoded.png"/>
          <p:cNvPicPr>
            <a:picLocks noChangeAspect="1"/>
          </p:cNvPicPr>
          <p:nvPr/>
        </p:nvPicPr>
        <p:blipFill>
          <a:blip r:embed="rId15"/>
          <a:stretch>
            <a:fillRect/>
          </a:stretch>
        </p:blipFill>
        <p:spPr>
          <a:xfrm>
            <a:off x="8178701" y="2209800"/>
            <a:ext cx="3708499" cy="2133600"/>
          </a:xfrm>
          <a:prstGeom prst="rect">
            <a:avLst/>
          </a:prstGeom>
        </p:spPr>
      </p:pic>
      <p:pic>
        <p:nvPicPr>
          <p:cNvPr id="15" name="Image 13" descr="preencoded.png"/>
          <p:cNvPicPr>
            <a:picLocks noChangeAspect="1"/>
          </p:cNvPicPr>
          <p:nvPr/>
        </p:nvPicPr>
        <p:blipFill>
          <a:blip r:embed="rId16"/>
          <a:stretch>
            <a:fillRect/>
          </a:stretch>
        </p:blipFill>
        <p:spPr>
          <a:xfrm>
            <a:off x="8369201" y="2400300"/>
            <a:ext cx="512713" cy="571500"/>
          </a:xfrm>
          <a:prstGeom prst="rect">
            <a:avLst/>
          </a:prstGeom>
        </p:spPr>
      </p:pic>
      <p:pic>
        <p:nvPicPr>
          <p:cNvPr id="16" name="Image 14" descr="preencoded.png"/>
          <p:cNvPicPr>
            <a:picLocks noChangeAspect="1"/>
          </p:cNvPicPr>
          <p:nvPr/>
        </p:nvPicPr>
        <p:blipFill>
          <a:blip r:embed="rId17"/>
          <a:stretch>
            <a:fillRect/>
          </a:stretch>
        </p:blipFill>
        <p:spPr>
          <a:xfrm>
            <a:off x="8525470" y="2533650"/>
            <a:ext cx="200025" cy="304800"/>
          </a:xfrm>
          <a:prstGeom prst="rect">
            <a:avLst/>
          </a:prstGeom>
        </p:spPr>
      </p:pic>
      <p:pic>
        <p:nvPicPr>
          <p:cNvPr id="17" name="Image 15" descr="preencoded.png"/>
          <p:cNvPicPr>
            <a:picLocks noChangeAspect="1"/>
          </p:cNvPicPr>
          <p:nvPr/>
        </p:nvPicPr>
        <p:blipFill>
          <a:blip r:embed="rId18"/>
          <a:stretch>
            <a:fillRect/>
          </a:stretch>
        </p:blipFill>
        <p:spPr>
          <a:xfrm>
            <a:off x="304800" y="4572000"/>
            <a:ext cx="11582400" cy="1866900"/>
          </a:xfrm>
          <a:prstGeom prst="rect">
            <a:avLst/>
          </a:prstGeom>
        </p:spPr>
      </p:pic>
      <p:pic>
        <p:nvPicPr>
          <p:cNvPr id="18" name="Image 16" descr="preencoded.png"/>
          <p:cNvPicPr>
            <a:picLocks noChangeAspect="1"/>
          </p:cNvPicPr>
          <p:nvPr/>
        </p:nvPicPr>
        <p:blipFill>
          <a:blip r:embed="rId19"/>
          <a:stretch>
            <a:fillRect/>
          </a:stretch>
        </p:blipFill>
        <p:spPr>
          <a:xfrm>
            <a:off x="1814513" y="5257800"/>
            <a:ext cx="571500" cy="571500"/>
          </a:xfrm>
          <a:prstGeom prst="rect">
            <a:avLst/>
          </a:prstGeom>
        </p:spPr>
      </p:pic>
      <p:pic>
        <p:nvPicPr>
          <p:cNvPr id="19" name="Image 17" descr="preencoded.png"/>
          <p:cNvPicPr>
            <a:picLocks noChangeAspect="1"/>
          </p:cNvPicPr>
          <p:nvPr/>
        </p:nvPicPr>
        <p:blipFill>
          <a:blip r:embed="rId20"/>
          <a:stretch>
            <a:fillRect/>
          </a:stretch>
        </p:blipFill>
        <p:spPr>
          <a:xfrm>
            <a:off x="2014538" y="5391150"/>
            <a:ext cx="171450" cy="304800"/>
          </a:xfrm>
          <a:prstGeom prst="rect">
            <a:avLst/>
          </a:prstGeom>
        </p:spPr>
      </p:pic>
      <p:pic>
        <p:nvPicPr>
          <p:cNvPr id="20" name="Image 18" descr="preencoded.png"/>
          <p:cNvPicPr>
            <a:picLocks noChangeAspect="1"/>
          </p:cNvPicPr>
          <p:nvPr/>
        </p:nvPicPr>
        <p:blipFill>
          <a:blip r:embed="rId21"/>
          <a:stretch>
            <a:fillRect/>
          </a:stretch>
        </p:blipFill>
        <p:spPr>
          <a:xfrm>
            <a:off x="4710113" y="5257800"/>
            <a:ext cx="571500" cy="571500"/>
          </a:xfrm>
          <a:prstGeom prst="rect">
            <a:avLst/>
          </a:prstGeom>
        </p:spPr>
      </p:pic>
      <p:pic>
        <p:nvPicPr>
          <p:cNvPr id="21" name="Image 19" descr="preencoded.png"/>
          <p:cNvPicPr>
            <a:picLocks noChangeAspect="1"/>
          </p:cNvPicPr>
          <p:nvPr/>
        </p:nvPicPr>
        <p:blipFill>
          <a:blip r:embed="rId22"/>
          <a:stretch>
            <a:fillRect/>
          </a:stretch>
        </p:blipFill>
        <p:spPr>
          <a:xfrm>
            <a:off x="4881563" y="5391150"/>
            <a:ext cx="228600" cy="304800"/>
          </a:xfrm>
          <a:prstGeom prst="rect">
            <a:avLst/>
          </a:prstGeom>
        </p:spPr>
      </p:pic>
      <p:pic>
        <p:nvPicPr>
          <p:cNvPr id="22" name="Image 20" descr="preencoded.png"/>
          <p:cNvPicPr>
            <a:picLocks noChangeAspect="1"/>
          </p:cNvPicPr>
          <p:nvPr/>
        </p:nvPicPr>
        <p:blipFill>
          <a:blip r:embed="rId23"/>
          <a:stretch>
            <a:fillRect/>
          </a:stretch>
        </p:blipFill>
        <p:spPr>
          <a:xfrm>
            <a:off x="7439025" y="5257800"/>
            <a:ext cx="571500" cy="571500"/>
          </a:xfrm>
          <a:prstGeom prst="rect">
            <a:avLst/>
          </a:prstGeom>
        </p:spPr>
      </p:pic>
      <p:pic>
        <p:nvPicPr>
          <p:cNvPr id="23" name="Image 21" descr="preencoded.png"/>
          <p:cNvPicPr>
            <a:picLocks noChangeAspect="1"/>
          </p:cNvPicPr>
          <p:nvPr/>
        </p:nvPicPr>
        <p:blipFill>
          <a:blip r:embed="rId24"/>
          <a:stretch>
            <a:fillRect/>
          </a:stretch>
        </p:blipFill>
        <p:spPr>
          <a:xfrm>
            <a:off x="7610475" y="5391150"/>
            <a:ext cx="228600" cy="304800"/>
          </a:xfrm>
          <a:prstGeom prst="rect">
            <a:avLst/>
          </a:prstGeom>
        </p:spPr>
      </p:pic>
      <p:pic>
        <p:nvPicPr>
          <p:cNvPr id="24" name="Image 22" descr="preencoded.png"/>
          <p:cNvPicPr>
            <a:picLocks noChangeAspect="1"/>
          </p:cNvPicPr>
          <p:nvPr/>
        </p:nvPicPr>
        <p:blipFill>
          <a:blip r:embed="rId25"/>
          <a:stretch>
            <a:fillRect/>
          </a:stretch>
        </p:blipFill>
        <p:spPr>
          <a:xfrm>
            <a:off x="10106025" y="5257800"/>
            <a:ext cx="571500" cy="571500"/>
          </a:xfrm>
          <a:prstGeom prst="rect">
            <a:avLst/>
          </a:prstGeom>
        </p:spPr>
      </p:pic>
      <p:pic>
        <p:nvPicPr>
          <p:cNvPr id="25" name="Image 23" descr="preencoded.png"/>
          <p:cNvPicPr>
            <a:picLocks noChangeAspect="1"/>
          </p:cNvPicPr>
          <p:nvPr/>
        </p:nvPicPr>
        <p:blipFill>
          <a:blip r:embed="rId26"/>
          <a:stretch>
            <a:fillRect/>
          </a:stretch>
        </p:blipFill>
        <p:spPr>
          <a:xfrm>
            <a:off x="10248900" y="5391150"/>
            <a:ext cx="285750" cy="304800"/>
          </a:xfrm>
          <a:prstGeom prst="rect">
            <a:avLst/>
          </a:prstGeom>
        </p:spPr>
      </p:pic>
      <p:pic>
        <p:nvPicPr>
          <p:cNvPr id="26" name="Image 24" descr="preencoded.png"/>
          <p:cNvPicPr>
            <a:picLocks noChangeAspect="1"/>
          </p:cNvPicPr>
          <p:nvPr/>
        </p:nvPicPr>
        <p:blipFill>
          <a:blip r:embed="rId27"/>
          <a:stretch>
            <a:fillRect/>
          </a:stretch>
        </p:blipFill>
        <p:spPr>
          <a:xfrm>
            <a:off x="0" y="6743700"/>
            <a:ext cx="12192000" cy="838200"/>
          </a:xfrm>
          <a:prstGeom prst="rect">
            <a:avLst/>
          </a:prstGeom>
        </p:spPr>
      </p:pic>
      <p:pic>
        <p:nvPicPr>
          <p:cNvPr id="27" name="Image 25" descr="preencoded.png"/>
          <p:cNvPicPr>
            <a:picLocks noChangeAspect="1"/>
          </p:cNvPicPr>
          <p:nvPr/>
        </p:nvPicPr>
        <p:blipFill>
          <a:blip r:embed="rId28"/>
          <a:stretch>
            <a:fillRect/>
          </a:stretch>
        </p:blipFill>
        <p:spPr>
          <a:xfrm>
            <a:off x="466725" y="6934200"/>
            <a:ext cx="142875" cy="190500"/>
          </a:xfrm>
          <a:prstGeom prst="rect">
            <a:avLst/>
          </a:prstGeom>
        </p:spPr>
      </p:pic>
      <p:sp>
        <p:nvSpPr>
          <p:cNvPr id="28" name="Text 0"/>
          <p:cNvSpPr/>
          <p:nvPr/>
        </p:nvSpPr>
        <p:spPr>
          <a:xfrm>
            <a:off x="457200" y="2286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Montserrat" pitchFamily="34" charset="0"/>
                <a:ea typeface="Montserrat" pitchFamily="34" charset="-122"/>
                <a:cs typeface="Montserrat" pitchFamily="34" charset="-120"/>
              </a:rPr>
              <a:t>Conclusiones y Aplicaciones</a:t>
            </a:r>
            <a:endParaRPr lang="en-US" sz="2700" dirty="0"/>
          </a:p>
        </p:txBody>
      </p:sp>
      <p:sp>
        <p:nvSpPr>
          <p:cNvPr id="29" name="Text 1"/>
          <p:cNvSpPr/>
          <p:nvPr/>
        </p:nvSpPr>
        <p:spPr>
          <a:xfrm>
            <a:off x="457200" y="1295400"/>
            <a:ext cx="11277600" cy="533400"/>
          </a:xfrm>
          <a:prstGeom prst="rect">
            <a:avLst/>
          </a:prstGeom>
          <a:noFill/>
          <a:ln/>
        </p:spPr>
        <p:txBody>
          <a:bodyPr vert="horz" wrap="square" lIns="0" tIns="0" rIns="0" bIns="0" rtlCol="0" anchor="t"/>
          <a:lstStyle/>
          <a:p>
            <a:pPr marL="0" indent="0" algn="ctr">
              <a:lnSpc>
                <a:spcPts val="2100"/>
              </a:lnSpc>
              <a:buNone/>
            </a:pPr>
            <a:r>
              <a:rPr lang="en-US" sz="1500" dirty="0">
                <a:solidFill>
                  <a:srgbClr val="333333"/>
                </a:solidFill>
                <a:latin typeface="Open Sans" pitchFamily="34" charset="0"/>
                <a:ea typeface="Open Sans" pitchFamily="34" charset="-122"/>
                <a:cs typeface="Open Sans" pitchFamily="34" charset="-120"/>
              </a:rPr>
              <a:t> Las leyes de las proporciones químicas constituyen los pilares fundamentales de la estequiometría y la química cuantitativa, transformando la química de una práctica empírica en una ciencia exacta y predictiva. </a:t>
            </a:r>
            <a:endParaRPr lang="en-US" sz="1500" dirty="0"/>
          </a:p>
        </p:txBody>
      </p:sp>
      <p:sp>
        <p:nvSpPr>
          <p:cNvPr id="30" name="Text 2"/>
          <p:cNvSpPr/>
          <p:nvPr/>
        </p:nvSpPr>
        <p:spPr>
          <a:xfrm>
            <a:off x="1151186" y="2419350"/>
            <a:ext cx="2671465"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Montserrat" pitchFamily="34" charset="0"/>
                <a:ea typeface="Montserrat" pitchFamily="34" charset="-122"/>
                <a:cs typeface="Montserrat" pitchFamily="34" charset="-120"/>
              </a:rPr>
              <a:t>Base para la Estequiometría</a:t>
            </a:r>
            <a:endParaRPr lang="en-US" sz="1500" dirty="0"/>
          </a:p>
        </p:txBody>
      </p:sp>
      <p:sp>
        <p:nvSpPr>
          <p:cNvPr id="31" name="Text 3"/>
          <p:cNvSpPr/>
          <p:nvPr/>
        </p:nvSpPr>
        <p:spPr>
          <a:xfrm>
            <a:off x="495300" y="3086100"/>
            <a:ext cx="3327350" cy="10668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Permiten calcular las relaciones cuantitativas entre reactivos y productos, fundamental para la predicción y control de las reacciones químicas.</a:t>
            </a:r>
            <a:endParaRPr lang="en-US" sz="1350" dirty="0"/>
          </a:p>
        </p:txBody>
      </p:sp>
      <p:sp>
        <p:nvSpPr>
          <p:cNvPr id="32" name="Text 4"/>
          <p:cNvSpPr/>
          <p:nvPr/>
        </p:nvSpPr>
        <p:spPr>
          <a:xfrm>
            <a:off x="5007769" y="2419350"/>
            <a:ext cx="2751832"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Montserrat" pitchFamily="34" charset="0"/>
                <a:ea typeface="Montserrat" pitchFamily="34" charset="-122"/>
                <a:cs typeface="Montserrat" pitchFamily="34" charset="-120"/>
              </a:rPr>
              <a:t>Fundamento de la Teoría Atómica</a:t>
            </a:r>
            <a:endParaRPr lang="en-US" sz="1500" dirty="0"/>
          </a:p>
        </p:txBody>
      </p:sp>
      <p:sp>
        <p:nvSpPr>
          <p:cNvPr id="33" name="Text 5"/>
          <p:cNvSpPr/>
          <p:nvPr/>
        </p:nvSpPr>
        <p:spPr>
          <a:xfrm>
            <a:off x="4432250" y="3086100"/>
            <a:ext cx="3327350" cy="10668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Proporcionaron evidencia cuantitativa que respaldó la existencia de átomos y su estructura, sentando las bases para la teoría atómica de Dalton.</a:t>
            </a:r>
            <a:endParaRPr lang="en-US" sz="1350" dirty="0"/>
          </a:p>
        </p:txBody>
      </p:sp>
      <p:sp>
        <p:nvSpPr>
          <p:cNvPr id="34" name="Text 6"/>
          <p:cNvSpPr/>
          <p:nvPr/>
        </p:nvSpPr>
        <p:spPr>
          <a:xfrm>
            <a:off x="8996214" y="2419350"/>
            <a:ext cx="2700486"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Montserrat" pitchFamily="34" charset="0"/>
                <a:ea typeface="Montserrat" pitchFamily="34" charset="-122"/>
                <a:cs typeface="Montserrat" pitchFamily="34" charset="-120"/>
              </a:rPr>
              <a:t>Transformación de la Química</a:t>
            </a:r>
            <a:endParaRPr lang="en-US" sz="1500" dirty="0"/>
          </a:p>
        </p:txBody>
      </p:sp>
      <p:sp>
        <p:nvSpPr>
          <p:cNvPr id="35" name="Text 7"/>
          <p:cNvSpPr/>
          <p:nvPr/>
        </p:nvSpPr>
        <p:spPr>
          <a:xfrm>
            <a:off x="8369201" y="3086100"/>
            <a:ext cx="3327499" cy="10668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Transfromaron la química de una disciplina cualitativa y a menudo asociada con la alquimia, en una ciencia cuantitativa y experimental moderna.</a:t>
            </a:r>
            <a:endParaRPr lang="en-US" sz="1350" dirty="0"/>
          </a:p>
        </p:txBody>
      </p:sp>
      <p:sp>
        <p:nvSpPr>
          <p:cNvPr id="36" name="Text 8"/>
          <p:cNvSpPr/>
          <p:nvPr/>
        </p:nvSpPr>
        <p:spPr>
          <a:xfrm>
            <a:off x="533400" y="4800600"/>
            <a:ext cx="11125200" cy="304800"/>
          </a:xfrm>
          <a:prstGeom prst="rect">
            <a:avLst/>
          </a:prstGeom>
          <a:noFill/>
          <a:ln/>
        </p:spPr>
        <p:txBody>
          <a:bodyPr vert="horz" wrap="square" lIns="0" tIns="0" rIns="0" bIns="0" rtlCol="0" anchor="t"/>
          <a:lstStyle/>
          <a:p>
            <a:pPr marL="0" indent="0" algn="ctr">
              <a:lnSpc>
                <a:spcPts val="2400"/>
              </a:lnSpc>
              <a:buNone/>
            </a:pPr>
            <a:r>
              <a:rPr lang="en-US" sz="1800" b="1" dirty="0">
                <a:solidFill>
                  <a:srgbClr val="374151"/>
                </a:solidFill>
                <a:latin typeface="Montserrat" pitchFamily="34" charset="0"/>
                <a:ea typeface="Montserrat" pitchFamily="34" charset="-122"/>
                <a:cs typeface="Montserrat" pitchFamily="34" charset="-120"/>
              </a:rPr>
              <a:t>Aplicaciones Modernas</a:t>
            </a:r>
            <a:endParaRPr lang="en-US" sz="1800" dirty="0"/>
          </a:p>
        </p:txBody>
      </p:sp>
      <p:sp>
        <p:nvSpPr>
          <p:cNvPr id="37" name="Text 9"/>
          <p:cNvSpPr/>
          <p:nvPr/>
        </p:nvSpPr>
        <p:spPr>
          <a:xfrm>
            <a:off x="808673" y="5943600"/>
            <a:ext cx="258318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33333"/>
                </a:solidFill>
                <a:latin typeface="Open Sans" pitchFamily="34" charset="0"/>
                <a:ea typeface="Open Sans" pitchFamily="34" charset="-122"/>
                <a:cs typeface="Open Sans" pitchFamily="34" charset="-120"/>
              </a:rPr>
              <a:t>Cálculos Estequiométricos</a:t>
            </a:r>
            <a:endParaRPr lang="en-US" sz="1350" dirty="0"/>
          </a:p>
        </p:txBody>
      </p:sp>
      <p:sp>
        <p:nvSpPr>
          <p:cNvPr id="38" name="Text 10"/>
          <p:cNvSpPr/>
          <p:nvPr/>
        </p:nvSpPr>
        <p:spPr>
          <a:xfrm>
            <a:off x="3990023" y="5943600"/>
            <a:ext cx="201168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33333"/>
                </a:solidFill>
                <a:latin typeface="Open Sans" pitchFamily="34" charset="0"/>
                <a:ea typeface="Open Sans" pitchFamily="34" charset="-122"/>
                <a:cs typeface="Open Sans" pitchFamily="34" charset="-120"/>
              </a:rPr>
              <a:t>Análisis Cuantitativo</a:t>
            </a:r>
            <a:endParaRPr lang="en-US" sz="1350" dirty="0"/>
          </a:p>
        </p:txBody>
      </p:sp>
      <p:sp>
        <p:nvSpPr>
          <p:cNvPr id="39" name="Text 11"/>
          <p:cNvSpPr/>
          <p:nvPr/>
        </p:nvSpPr>
        <p:spPr>
          <a:xfrm>
            <a:off x="6633210" y="5943600"/>
            <a:ext cx="218313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33333"/>
                </a:solidFill>
                <a:latin typeface="Open Sans" pitchFamily="34" charset="0"/>
                <a:ea typeface="Open Sans" pitchFamily="34" charset="-122"/>
                <a:cs typeface="Open Sans" pitchFamily="34" charset="-120"/>
              </a:rPr>
              <a:t>Estudio de Reacciones</a:t>
            </a:r>
            <a:endParaRPr lang="en-US" sz="1350" dirty="0"/>
          </a:p>
        </p:txBody>
      </p:sp>
      <p:sp>
        <p:nvSpPr>
          <p:cNvPr id="40" name="Text 12"/>
          <p:cNvSpPr/>
          <p:nvPr/>
        </p:nvSpPr>
        <p:spPr>
          <a:xfrm>
            <a:off x="9460230" y="5943600"/>
            <a:ext cx="186309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33333"/>
                </a:solidFill>
                <a:latin typeface="Open Sans" pitchFamily="34" charset="0"/>
                <a:ea typeface="Open Sans" pitchFamily="34" charset="-122"/>
                <a:cs typeface="Open Sans" pitchFamily="34" charset="-120"/>
              </a:rPr>
              <a:t>Educación Química</a:t>
            </a:r>
            <a:endParaRPr lang="en-US" sz="1350" dirty="0"/>
          </a:p>
        </p:txBody>
      </p:sp>
      <p:sp>
        <p:nvSpPr>
          <p:cNvPr id="41" name="Text 13"/>
          <p:cNvSpPr/>
          <p:nvPr/>
        </p:nvSpPr>
        <p:spPr>
          <a:xfrm>
            <a:off x="457200" y="6896100"/>
            <a:ext cx="11277600" cy="5334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Open Sans" pitchFamily="34" charset="0"/>
                <a:ea typeface="Open Sans" pitchFamily="34" charset="-122"/>
                <a:cs typeface="Open Sans" pitchFamily="34" charset="-120"/>
              </a:rPr>
              <a:t> Las leyes ponderales continúan siendo esenciales en la química moderna, sentando las bases para avances contemporáneos en química cuántica y tecnología.</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838200"/>
          </a:xfrm>
          <a:prstGeom prst="rect">
            <a:avLst/>
          </a:prstGeom>
        </p:spPr>
      </p:pic>
      <p:pic>
        <p:nvPicPr>
          <p:cNvPr id="5" name="Image 3" descr="preencoded.png"/>
          <p:cNvPicPr>
            <a:picLocks noChangeAspect="1"/>
          </p:cNvPicPr>
          <p:nvPr/>
        </p:nvPicPr>
        <p:blipFill>
          <a:blip r:embed="rId6"/>
          <a:stretch>
            <a:fillRect/>
          </a:stretch>
        </p:blipFill>
        <p:spPr>
          <a:xfrm>
            <a:off x="381000" y="1219200"/>
            <a:ext cx="5562600" cy="1943100"/>
          </a:xfrm>
          <a:prstGeom prst="rect">
            <a:avLst/>
          </a:prstGeom>
        </p:spPr>
      </p:pic>
      <p:pic>
        <p:nvPicPr>
          <p:cNvPr id="6" name="Image 4" descr="preencoded.png"/>
          <p:cNvPicPr>
            <a:picLocks noChangeAspect="1"/>
          </p:cNvPicPr>
          <p:nvPr/>
        </p:nvPicPr>
        <p:blipFill>
          <a:blip r:embed="rId7"/>
          <a:stretch>
            <a:fillRect/>
          </a:stretch>
        </p:blipFill>
        <p:spPr>
          <a:xfrm>
            <a:off x="381000" y="3390900"/>
            <a:ext cx="5562600" cy="1676400"/>
          </a:xfrm>
          <a:prstGeom prst="rect">
            <a:avLst/>
          </a:prstGeom>
        </p:spPr>
      </p:pic>
      <p:pic>
        <p:nvPicPr>
          <p:cNvPr id="7" name="Image 5" descr="preencoded.png"/>
          <p:cNvPicPr>
            <a:picLocks noChangeAspect="1"/>
          </p:cNvPicPr>
          <p:nvPr/>
        </p:nvPicPr>
        <p:blipFill>
          <a:blip r:embed="rId8"/>
          <a:stretch>
            <a:fillRect/>
          </a:stretch>
        </p:blipFill>
        <p:spPr>
          <a:xfrm>
            <a:off x="6248400" y="1219200"/>
            <a:ext cx="762000" cy="762000"/>
          </a:xfrm>
          <a:prstGeom prst="rect">
            <a:avLst/>
          </a:prstGeom>
        </p:spPr>
      </p:pic>
      <p:pic>
        <p:nvPicPr>
          <p:cNvPr id="8" name="Image 6" descr="preencoded.png"/>
          <p:cNvPicPr>
            <a:picLocks noChangeAspect="1"/>
          </p:cNvPicPr>
          <p:nvPr/>
        </p:nvPicPr>
        <p:blipFill>
          <a:blip r:embed="rId9"/>
          <a:stretch>
            <a:fillRect/>
          </a:stretch>
        </p:blipFill>
        <p:spPr>
          <a:xfrm>
            <a:off x="6415088" y="1409700"/>
            <a:ext cx="428625" cy="381000"/>
          </a:xfrm>
          <a:prstGeom prst="rect">
            <a:avLst/>
          </a:prstGeom>
        </p:spPr>
      </p:pic>
      <p:pic>
        <p:nvPicPr>
          <p:cNvPr id="9" name="Image 7" descr="preencoded.png"/>
          <p:cNvPicPr>
            <a:picLocks noChangeAspect="1"/>
          </p:cNvPicPr>
          <p:nvPr/>
        </p:nvPicPr>
        <p:blipFill>
          <a:blip r:embed="rId10"/>
          <a:stretch>
            <a:fillRect/>
          </a:stretch>
        </p:blipFill>
        <p:spPr>
          <a:xfrm>
            <a:off x="6248400" y="2352675"/>
            <a:ext cx="762000" cy="762000"/>
          </a:xfrm>
          <a:prstGeom prst="rect">
            <a:avLst/>
          </a:prstGeom>
        </p:spPr>
      </p:pic>
      <p:pic>
        <p:nvPicPr>
          <p:cNvPr id="10" name="Image 8" descr="preencoded.png"/>
          <p:cNvPicPr>
            <a:picLocks noChangeAspect="1"/>
          </p:cNvPicPr>
          <p:nvPr/>
        </p:nvPicPr>
        <p:blipFill>
          <a:blip r:embed="rId11"/>
          <a:stretch>
            <a:fillRect/>
          </a:stretch>
        </p:blipFill>
        <p:spPr>
          <a:xfrm>
            <a:off x="6477000" y="2543175"/>
            <a:ext cx="304800" cy="381000"/>
          </a:xfrm>
          <a:prstGeom prst="rect">
            <a:avLst/>
          </a:prstGeom>
        </p:spPr>
      </p:pic>
      <p:pic>
        <p:nvPicPr>
          <p:cNvPr id="11" name="Image 9" descr="preencoded.png"/>
          <p:cNvPicPr>
            <a:picLocks noChangeAspect="1"/>
          </p:cNvPicPr>
          <p:nvPr/>
        </p:nvPicPr>
        <p:blipFill>
          <a:blip r:embed="rId12"/>
          <a:stretch>
            <a:fillRect/>
          </a:stretch>
        </p:blipFill>
        <p:spPr>
          <a:xfrm>
            <a:off x="6248400" y="3486150"/>
            <a:ext cx="698153" cy="762000"/>
          </a:xfrm>
          <a:prstGeom prst="rect">
            <a:avLst/>
          </a:prstGeom>
        </p:spPr>
      </p:pic>
      <p:pic>
        <p:nvPicPr>
          <p:cNvPr id="12" name="Image 10" descr="preencoded.png"/>
          <p:cNvPicPr>
            <a:picLocks noChangeAspect="1"/>
          </p:cNvPicPr>
          <p:nvPr/>
        </p:nvPicPr>
        <p:blipFill>
          <a:blip r:embed="rId13"/>
          <a:stretch>
            <a:fillRect/>
          </a:stretch>
        </p:blipFill>
        <p:spPr>
          <a:xfrm>
            <a:off x="6425952" y="3676650"/>
            <a:ext cx="342900" cy="381000"/>
          </a:xfrm>
          <a:prstGeom prst="rect">
            <a:avLst/>
          </a:prstGeom>
        </p:spPr>
      </p:pic>
      <p:pic>
        <p:nvPicPr>
          <p:cNvPr id="13" name="Image 11" descr="preencoded.png"/>
          <p:cNvPicPr>
            <a:picLocks noChangeAspect="1"/>
          </p:cNvPicPr>
          <p:nvPr/>
        </p:nvPicPr>
        <p:blipFill>
          <a:blip r:embed="rId14"/>
          <a:stretch>
            <a:fillRect/>
          </a:stretch>
        </p:blipFill>
        <p:spPr>
          <a:xfrm>
            <a:off x="0" y="5448300"/>
            <a:ext cx="12192000" cy="571500"/>
          </a:xfrm>
          <a:prstGeom prst="rect">
            <a:avLst/>
          </a:prstGeom>
        </p:spPr>
      </p:pic>
      <p:pic>
        <p:nvPicPr>
          <p:cNvPr id="14" name="Image 12" descr="preencoded.png"/>
          <p:cNvPicPr>
            <a:picLocks noChangeAspect="1"/>
          </p:cNvPicPr>
          <p:nvPr/>
        </p:nvPicPr>
        <p:blipFill>
          <a:blip r:embed="rId15"/>
          <a:stretch>
            <a:fillRect/>
          </a:stretch>
        </p:blipFill>
        <p:spPr>
          <a:xfrm>
            <a:off x="533400" y="5638800"/>
            <a:ext cx="171450" cy="190500"/>
          </a:xfrm>
          <a:prstGeom prst="rect">
            <a:avLst/>
          </a:prstGeom>
        </p:spPr>
      </p:pic>
      <p:pic>
        <p:nvPicPr>
          <p:cNvPr id="15" name="Image 13" descr="preencoded.png"/>
          <p:cNvPicPr>
            <a:picLocks noChangeAspect="1"/>
          </p:cNvPicPr>
          <p:nvPr/>
        </p:nvPicPr>
        <p:blipFill>
          <a:blip r:embed="rId16"/>
          <a:stretch>
            <a:fillRect/>
          </a:stretch>
        </p:blipFill>
        <p:spPr>
          <a:xfrm>
            <a:off x="11487150" y="5638800"/>
            <a:ext cx="171450" cy="190500"/>
          </a:xfrm>
          <a:prstGeom prst="rect">
            <a:avLst/>
          </a:prstGeom>
        </p:spPr>
      </p:pic>
      <p:sp>
        <p:nvSpPr>
          <p:cNvPr id="16" name="Text 0"/>
          <p:cNvSpPr/>
          <p:nvPr/>
        </p:nvSpPr>
        <p:spPr>
          <a:xfrm>
            <a:off x="457200" y="2286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Montserrat" pitchFamily="34" charset="0"/>
                <a:ea typeface="Montserrat" pitchFamily="34" charset="-122"/>
                <a:cs typeface="Montserrat" pitchFamily="34" charset="-120"/>
              </a:rPr>
              <a:t>Introducción a las Leyes Ponderales</a:t>
            </a:r>
            <a:endParaRPr lang="en-US" sz="2700" dirty="0"/>
          </a:p>
        </p:txBody>
      </p:sp>
      <p:sp>
        <p:nvSpPr>
          <p:cNvPr id="17" name="Text 1"/>
          <p:cNvSpPr/>
          <p:nvPr/>
        </p:nvSpPr>
        <p:spPr>
          <a:xfrm>
            <a:off x="609600" y="1447800"/>
            <a:ext cx="61264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¿Qué son las leyes ponderales?</a:t>
            </a:r>
            <a:endParaRPr lang="en-US" sz="1800" dirty="0"/>
          </a:p>
        </p:txBody>
      </p:sp>
      <p:sp>
        <p:nvSpPr>
          <p:cNvPr id="18" name="Text 2"/>
          <p:cNvSpPr/>
          <p:nvPr/>
        </p:nvSpPr>
        <p:spPr>
          <a:xfrm>
            <a:off x="609600" y="1866900"/>
            <a:ext cx="5105400" cy="10668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Principios fundamentales que rigen las relaciones cuantitativas de masa en las reacciones químicas. Establecen cómo las masas de los reactivos y productos guardan relaciones constantes y definidas.</a:t>
            </a:r>
            <a:endParaRPr lang="en-US" sz="1350" dirty="0"/>
          </a:p>
        </p:txBody>
      </p:sp>
      <p:sp>
        <p:nvSpPr>
          <p:cNvPr id="19" name="Text 3"/>
          <p:cNvSpPr/>
          <p:nvPr/>
        </p:nvSpPr>
        <p:spPr>
          <a:xfrm>
            <a:off x="609600" y="3619500"/>
            <a:ext cx="61264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Transformación de la química</a:t>
            </a:r>
            <a:endParaRPr lang="en-US" sz="1800" dirty="0"/>
          </a:p>
        </p:txBody>
      </p:sp>
      <p:sp>
        <p:nvSpPr>
          <p:cNvPr id="20" name="Text 4"/>
          <p:cNvSpPr/>
          <p:nvPr/>
        </p:nvSpPr>
        <p:spPr>
          <a:xfrm>
            <a:off x="609600" y="4038600"/>
            <a:ext cx="5105400" cy="8001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Cruciales para transformar la química de una práctica empírica a una ciencia exacta y predictiva, sentando las bases para el desarrollo de la teoría atómica moderna y la estequiometría.</a:t>
            </a:r>
            <a:endParaRPr lang="en-US" sz="1350" dirty="0"/>
          </a:p>
        </p:txBody>
      </p:sp>
      <p:sp>
        <p:nvSpPr>
          <p:cNvPr id="21" name="Text 5"/>
          <p:cNvSpPr/>
          <p:nvPr/>
        </p:nvSpPr>
        <p:spPr>
          <a:xfrm>
            <a:off x="7162800" y="1404938"/>
            <a:ext cx="469773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Montserrat" pitchFamily="34" charset="0"/>
                <a:ea typeface="Montserrat" pitchFamily="34" charset="-122"/>
                <a:cs typeface="Montserrat" pitchFamily="34" charset="-120"/>
              </a:rPr>
              <a:t>Ley de Conservación de la Masa</a:t>
            </a:r>
            <a:endParaRPr lang="en-US" sz="1500" dirty="0"/>
          </a:p>
        </p:txBody>
      </p:sp>
      <p:sp>
        <p:nvSpPr>
          <p:cNvPr id="22" name="Text 6"/>
          <p:cNvSpPr/>
          <p:nvPr/>
        </p:nvSpPr>
        <p:spPr>
          <a:xfrm>
            <a:off x="7162800" y="1671638"/>
            <a:ext cx="469773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Masa no se crea ni se destruye en las reacciones</a:t>
            </a:r>
            <a:endParaRPr lang="en-US" sz="1350" dirty="0"/>
          </a:p>
        </p:txBody>
      </p:sp>
      <p:sp>
        <p:nvSpPr>
          <p:cNvPr id="23" name="Text 7"/>
          <p:cNvSpPr/>
          <p:nvPr/>
        </p:nvSpPr>
        <p:spPr>
          <a:xfrm>
            <a:off x="7162800" y="2538413"/>
            <a:ext cx="504063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Montserrat" pitchFamily="34" charset="0"/>
                <a:ea typeface="Montserrat" pitchFamily="34" charset="-122"/>
                <a:cs typeface="Montserrat" pitchFamily="34" charset="-120"/>
              </a:rPr>
              <a:t>Ley de Proporciones Definidas</a:t>
            </a:r>
            <a:endParaRPr lang="en-US" sz="1500" dirty="0"/>
          </a:p>
        </p:txBody>
      </p:sp>
      <p:sp>
        <p:nvSpPr>
          <p:cNvPr id="24" name="Text 8"/>
          <p:cNvSpPr/>
          <p:nvPr/>
        </p:nvSpPr>
        <p:spPr>
          <a:xfrm>
            <a:off x="7162800" y="2805113"/>
            <a:ext cx="504063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Composición constante en masa de los compuestos</a:t>
            </a:r>
            <a:endParaRPr lang="en-US" sz="1350" dirty="0"/>
          </a:p>
        </p:txBody>
      </p:sp>
      <p:sp>
        <p:nvSpPr>
          <p:cNvPr id="25" name="Text 9"/>
          <p:cNvSpPr/>
          <p:nvPr/>
        </p:nvSpPr>
        <p:spPr>
          <a:xfrm>
            <a:off x="7098953" y="3538538"/>
            <a:ext cx="5654457"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Montserrat" pitchFamily="34" charset="0"/>
                <a:ea typeface="Montserrat" pitchFamily="34" charset="-122"/>
                <a:cs typeface="Montserrat" pitchFamily="34" charset="-120"/>
              </a:rPr>
              <a:t>Ley de Proporciones Múltiples</a:t>
            </a:r>
            <a:endParaRPr lang="en-US" sz="1500" dirty="0"/>
          </a:p>
        </p:txBody>
      </p:sp>
      <p:sp>
        <p:nvSpPr>
          <p:cNvPr id="26" name="Text 10"/>
          <p:cNvSpPr/>
          <p:nvPr/>
        </p:nvSpPr>
        <p:spPr>
          <a:xfrm>
            <a:off x="7098953" y="3805237"/>
            <a:ext cx="4712047"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Relaciones de números enteros en la formación de compuestos</a:t>
            </a:r>
            <a:endParaRPr lang="en-US" sz="1350" dirty="0"/>
          </a:p>
        </p:txBody>
      </p:sp>
      <p:sp>
        <p:nvSpPr>
          <p:cNvPr id="27" name="Text 11"/>
          <p:cNvSpPr/>
          <p:nvPr/>
        </p:nvSpPr>
        <p:spPr>
          <a:xfrm>
            <a:off x="-670560" y="5600700"/>
            <a:ext cx="1353312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Open Sans" pitchFamily="34" charset="0"/>
                <a:ea typeface="Open Sans" pitchFamily="34" charset="-122"/>
                <a:cs typeface="Open Sans" pitchFamily="34" charset="-120"/>
              </a:rPr>
              <a:t> Estas leyes sentaron las bases para la comprensión cuantitativa de las reacciones químicas y la teoría atómica moderna.</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342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934200"/>
          </a:xfrm>
          <a:prstGeom prst="rect">
            <a:avLst/>
          </a:prstGeom>
        </p:spPr>
      </p:pic>
      <p:pic>
        <p:nvPicPr>
          <p:cNvPr id="4" name="Image 2" descr="preencoded.png"/>
          <p:cNvPicPr>
            <a:picLocks noChangeAspect="1"/>
          </p:cNvPicPr>
          <p:nvPr/>
        </p:nvPicPr>
        <p:blipFill>
          <a:blip r:embed="rId5"/>
          <a:stretch>
            <a:fillRect/>
          </a:stretch>
        </p:blipFill>
        <p:spPr>
          <a:xfrm>
            <a:off x="0" y="0"/>
            <a:ext cx="12192000" cy="838200"/>
          </a:xfrm>
          <a:prstGeom prst="rect">
            <a:avLst/>
          </a:prstGeom>
        </p:spPr>
      </p:pic>
      <p:pic>
        <p:nvPicPr>
          <p:cNvPr id="5" name="Image 3" descr="preencoded.png"/>
          <p:cNvPicPr>
            <a:picLocks noChangeAspect="1"/>
          </p:cNvPicPr>
          <p:nvPr/>
        </p:nvPicPr>
        <p:blipFill>
          <a:blip r:embed="rId6"/>
          <a:stretch>
            <a:fillRect/>
          </a:stretch>
        </p:blipFill>
        <p:spPr>
          <a:xfrm>
            <a:off x="381000" y="1219200"/>
            <a:ext cx="6572250" cy="2095500"/>
          </a:xfrm>
          <a:prstGeom prst="rect">
            <a:avLst/>
          </a:prstGeom>
        </p:spPr>
      </p:pic>
      <p:pic>
        <p:nvPicPr>
          <p:cNvPr id="6" name="Image 4" descr="preencoded.png"/>
          <p:cNvPicPr>
            <a:picLocks noChangeAspect="1"/>
          </p:cNvPicPr>
          <p:nvPr/>
        </p:nvPicPr>
        <p:blipFill>
          <a:blip r:embed="rId7"/>
          <a:stretch>
            <a:fillRect/>
          </a:stretch>
        </p:blipFill>
        <p:spPr>
          <a:xfrm>
            <a:off x="381000" y="3543300"/>
            <a:ext cx="6572250" cy="1905000"/>
          </a:xfrm>
          <a:prstGeom prst="rect">
            <a:avLst/>
          </a:prstGeom>
        </p:spPr>
      </p:pic>
      <p:pic>
        <p:nvPicPr>
          <p:cNvPr id="7" name="Image 5" descr="preencoded.png"/>
          <p:cNvPicPr>
            <a:picLocks noChangeAspect="1"/>
          </p:cNvPicPr>
          <p:nvPr/>
        </p:nvPicPr>
        <p:blipFill>
          <a:blip r:embed="rId8"/>
          <a:stretch>
            <a:fillRect/>
          </a:stretch>
        </p:blipFill>
        <p:spPr>
          <a:xfrm>
            <a:off x="609600" y="4238625"/>
            <a:ext cx="171450" cy="171450"/>
          </a:xfrm>
          <a:prstGeom prst="rect">
            <a:avLst/>
          </a:prstGeom>
        </p:spPr>
      </p:pic>
      <p:pic>
        <p:nvPicPr>
          <p:cNvPr id="8" name="Image 6" descr="preencoded.png"/>
          <p:cNvPicPr>
            <a:picLocks noChangeAspect="1"/>
          </p:cNvPicPr>
          <p:nvPr/>
        </p:nvPicPr>
        <p:blipFill>
          <a:blip r:embed="rId8"/>
          <a:stretch>
            <a:fillRect/>
          </a:stretch>
        </p:blipFill>
        <p:spPr>
          <a:xfrm>
            <a:off x="609600" y="4619625"/>
            <a:ext cx="171450" cy="171450"/>
          </a:xfrm>
          <a:prstGeom prst="rect">
            <a:avLst/>
          </a:prstGeom>
        </p:spPr>
      </p:pic>
      <p:pic>
        <p:nvPicPr>
          <p:cNvPr id="9" name="Image 7" descr="preencoded.png"/>
          <p:cNvPicPr>
            <a:picLocks noChangeAspect="1"/>
          </p:cNvPicPr>
          <p:nvPr/>
        </p:nvPicPr>
        <p:blipFill>
          <a:blip r:embed="rId8"/>
          <a:stretch>
            <a:fillRect/>
          </a:stretch>
        </p:blipFill>
        <p:spPr>
          <a:xfrm>
            <a:off x="609600" y="5000625"/>
            <a:ext cx="171450" cy="171450"/>
          </a:xfrm>
          <a:prstGeom prst="rect">
            <a:avLst/>
          </a:prstGeom>
        </p:spPr>
      </p:pic>
      <p:pic>
        <p:nvPicPr>
          <p:cNvPr id="10" name="Image 8" descr="preencoded.png"/>
          <p:cNvPicPr>
            <a:picLocks noChangeAspect="1"/>
          </p:cNvPicPr>
          <p:nvPr/>
        </p:nvPicPr>
        <p:blipFill>
          <a:blip r:embed="rId9"/>
          <a:stretch>
            <a:fillRect/>
          </a:stretch>
        </p:blipFill>
        <p:spPr>
          <a:xfrm>
            <a:off x="7181850" y="1219200"/>
            <a:ext cx="4629150" cy="3009900"/>
          </a:xfrm>
          <a:prstGeom prst="rect">
            <a:avLst/>
          </a:prstGeom>
        </p:spPr>
      </p:pic>
      <p:pic>
        <p:nvPicPr>
          <p:cNvPr id="11" name="Image 9" descr="preencoded.png"/>
          <p:cNvPicPr>
            <a:picLocks noChangeAspect="1"/>
          </p:cNvPicPr>
          <p:nvPr/>
        </p:nvPicPr>
        <p:blipFill>
          <a:blip r:embed="rId10"/>
          <a:stretch>
            <a:fillRect/>
          </a:stretch>
        </p:blipFill>
        <p:spPr>
          <a:xfrm>
            <a:off x="8158163" y="1866900"/>
            <a:ext cx="952500" cy="952500"/>
          </a:xfrm>
          <a:prstGeom prst="rect">
            <a:avLst/>
          </a:prstGeom>
        </p:spPr>
      </p:pic>
      <p:pic>
        <p:nvPicPr>
          <p:cNvPr id="12" name="Image 10" descr="preencoded.png"/>
          <p:cNvPicPr>
            <a:picLocks noChangeAspect="1"/>
          </p:cNvPicPr>
          <p:nvPr/>
        </p:nvPicPr>
        <p:blipFill>
          <a:blip r:embed="rId11"/>
          <a:stretch>
            <a:fillRect/>
          </a:stretch>
        </p:blipFill>
        <p:spPr>
          <a:xfrm>
            <a:off x="9882188" y="1866900"/>
            <a:ext cx="952500" cy="952500"/>
          </a:xfrm>
          <a:prstGeom prst="rect">
            <a:avLst/>
          </a:prstGeom>
        </p:spPr>
      </p:pic>
      <p:pic>
        <p:nvPicPr>
          <p:cNvPr id="13" name="Image 11" descr="preencoded.png"/>
          <p:cNvPicPr>
            <a:picLocks noChangeAspect="1"/>
          </p:cNvPicPr>
          <p:nvPr/>
        </p:nvPicPr>
        <p:blipFill>
          <a:blip r:embed="rId12"/>
          <a:stretch>
            <a:fillRect/>
          </a:stretch>
        </p:blipFill>
        <p:spPr>
          <a:xfrm>
            <a:off x="7410450" y="3009900"/>
            <a:ext cx="4171950" cy="38100"/>
          </a:xfrm>
          <a:prstGeom prst="rect">
            <a:avLst/>
          </a:prstGeom>
        </p:spPr>
      </p:pic>
      <p:pic>
        <p:nvPicPr>
          <p:cNvPr id="14" name="Image 12" descr="preencoded.png"/>
          <p:cNvPicPr>
            <a:picLocks noChangeAspect="1"/>
          </p:cNvPicPr>
          <p:nvPr/>
        </p:nvPicPr>
        <p:blipFill>
          <a:blip r:embed="rId13"/>
          <a:stretch>
            <a:fillRect/>
          </a:stretch>
        </p:blipFill>
        <p:spPr>
          <a:xfrm>
            <a:off x="7410450" y="3238500"/>
            <a:ext cx="1171575" cy="419100"/>
          </a:xfrm>
          <a:prstGeom prst="rect">
            <a:avLst/>
          </a:prstGeom>
        </p:spPr>
      </p:pic>
      <p:pic>
        <p:nvPicPr>
          <p:cNvPr id="15" name="Image 13" descr="preencoded.png"/>
          <p:cNvPicPr>
            <a:picLocks noChangeAspect="1"/>
          </p:cNvPicPr>
          <p:nvPr/>
        </p:nvPicPr>
        <p:blipFill>
          <a:blip r:embed="rId14"/>
          <a:stretch>
            <a:fillRect/>
          </a:stretch>
        </p:blipFill>
        <p:spPr>
          <a:xfrm>
            <a:off x="7486650" y="3362325"/>
            <a:ext cx="152400" cy="171450"/>
          </a:xfrm>
          <a:prstGeom prst="rect">
            <a:avLst/>
          </a:prstGeom>
        </p:spPr>
      </p:pic>
      <p:pic>
        <p:nvPicPr>
          <p:cNvPr id="16" name="Image 14" descr="preencoded.png"/>
          <p:cNvPicPr>
            <a:picLocks noChangeAspect="1"/>
          </p:cNvPicPr>
          <p:nvPr/>
        </p:nvPicPr>
        <p:blipFill>
          <a:blip r:embed="rId15"/>
          <a:stretch>
            <a:fillRect/>
          </a:stretch>
        </p:blipFill>
        <p:spPr>
          <a:xfrm>
            <a:off x="10344150" y="3238500"/>
            <a:ext cx="1238250" cy="419100"/>
          </a:xfrm>
          <a:prstGeom prst="rect">
            <a:avLst/>
          </a:prstGeom>
        </p:spPr>
      </p:pic>
      <p:pic>
        <p:nvPicPr>
          <p:cNvPr id="17" name="Image 15" descr="preencoded.png"/>
          <p:cNvPicPr>
            <a:picLocks noChangeAspect="1"/>
          </p:cNvPicPr>
          <p:nvPr/>
        </p:nvPicPr>
        <p:blipFill>
          <a:blip r:embed="rId16"/>
          <a:stretch>
            <a:fillRect/>
          </a:stretch>
        </p:blipFill>
        <p:spPr>
          <a:xfrm>
            <a:off x="10420350" y="3362325"/>
            <a:ext cx="171450" cy="171450"/>
          </a:xfrm>
          <a:prstGeom prst="rect">
            <a:avLst/>
          </a:prstGeom>
        </p:spPr>
      </p:pic>
      <p:pic>
        <p:nvPicPr>
          <p:cNvPr id="18" name="Image 16" descr="preencoded.png"/>
          <p:cNvPicPr>
            <a:picLocks noChangeAspect="1"/>
          </p:cNvPicPr>
          <p:nvPr/>
        </p:nvPicPr>
        <p:blipFill>
          <a:blip r:embed="rId17"/>
          <a:stretch>
            <a:fillRect/>
          </a:stretch>
        </p:blipFill>
        <p:spPr>
          <a:xfrm>
            <a:off x="7181850" y="4533900"/>
            <a:ext cx="4629150" cy="1447800"/>
          </a:xfrm>
          <a:prstGeom prst="rect">
            <a:avLst/>
          </a:prstGeom>
        </p:spPr>
      </p:pic>
      <p:pic>
        <p:nvPicPr>
          <p:cNvPr id="19" name="Image 17" descr="preencoded.png"/>
          <p:cNvPicPr>
            <a:picLocks noChangeAspect="1"/>
          </p:cNvPicPr>
          <p:nvPr/>
        </p:nvPicPr>
        <p:blipFill>
          <a:blip r:embed="rId18"/>
          <a:stretch>
            <a:fillRect/>
          </a:stretch>
        </p:blipFill>
        <p:spPr>
          <a:xfrm>
            <a:off x="7372350" y="4762500"/>
            <a:ext cx="171450" cy="304800"/>
          </a:xfrm>
          <a:prstGeom prst="rect">
            <a:avLst/>
          </a:prstGeom>
        </p:spPr>
      </p:pic>
      <p:pic>
        <p:nvPicPr>
          <p:cNvPr id="20" name="Image 18" descr="preencoded.png"/>
          <p:cNvPicPr>
            <a:picLocks noChangeAspect="1"/>
          </p:cNvPicPr>
          <p:nvPr/>
        </p:nvPicPr>
        <p:blipFill>
          <a:blip r:embed="rId19"/>
          <a:stretch>
            <a:fillRect/>
          </a:stretch>
        </p:blipFill>
        <p:spPr>
          <a:xfrm>
            <a:off x="0" y="6362700"/>
            <a:ext cx="12192000" cy="571500"/>
          </a:xfrm>
          <a:prstGeom prst="rect">
            <a:avLst/>
          </a:prstGeom>
        </p:spPr>
      </p:pic>
      <p:pic>
        <p:nvPicPr>
          <p:cNvPr id="21" name="Image 19" descr="preencoded.png"/>
          <p:cNvPicPr>
            <a:picLocks noChangeAspect="1"/>
          </p:cNvPicPr>
          <p:nvPr/>
        </p:nvPicPr>
        <p:blipFill>
          <a:blip r:embed="rId20"/>
          <a:stretch>
            <a:fillRect/>
          </a:stretch>
        </p:blipFill>
        <p:spPr>
          <a:xfrm>
            <a:off x="1362075" y="6553200"/>
            <a:ext cx="171450" cy="190500"/>
          </a:xfrm>
          <a:prstGeom prst="rect">
            <a:avLst/>
          </a:prstGeom>
        </p:spPr>
      </p:pic>
      <p:pic>
        <p:nvPicPr>
          <p:cNvPr id="22" name="Image 20" descr="preencoded.png"/>
          <p:cNvPicPr>
            <a:picLocks noChangeAspect="1"/>
          </p:cNvPicPr>
          <p:nvPr/>
        </p:nvPicPr>
        <p:blipFill>
          <a:blip r:embed="rId21"/>
          <a:stretch>
            <a:fillRect/>
          </a:stretch>
        </p:blipFill>
        <p:spPr>
          <a:xfrm>
            <a:off x="10658475" y="6553200"/>
            <a:ext cx="171450" cy="190500"/>
          </a:xfrm>
          <a:prstGeom prst="rect">
            <a:avLst/>
          </a:prstGeom>
        </p:spPr>
      </p:pic>
      <p:sp>
        <p:nvSpPr>
          <p:cNvPr id="23" name="Text 0"/>
          <p:cNvSpPr/>
          <p:nvPr/>
        </p:nvSpPr>
        <p:spPr>
          <a:xfrm>
            <a:off x="457200" y="2286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Montserrat" pitchFamily="34" charset="0"/>
                <a:ea typeface="Montserrat" pitchFamily="34" charset="-122"/>
                <a:cs typeface="Montserrat" pitchFamily="34" charset="-120"/>
              </a:rPr>
              <a:t>Ley de Conservación de la Masa</a:t>
            </a:r>
            <a:endParaRPr lang="en-US" sz="2700" dirty="0"/>
          </a:p>
        </p:txBody>
      </p:sp>
      <p:sp>
        <p:nvSpPr>
          <p:cNvPr id="24" name="Text 1"/>
          <p:cNvSpPr/>
          <p:nvPr/>
        </p:nvSpPr>
        <p:spPr>
          <a:xfrm>
            <a:off x="609600" y="1447800"/>
            <a:ext cx="61150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Postulado de Lavoisier</a:t>
            </a:r>
            <a:endParaRPr lang="en-US" sz="1800" dirty="0"/>
          </a:p>
        </p:txBody>
      </p:sp>
      <p:sp>
        <p:nvSpPr>
          <p:cNvPr id="25" name="Text 2"/>
          <p:cNvSpPr/>
          <p:nvPr/>
        </p:nvSpPr>
        <p:spPr>
          <a:xfrm>
            <a:off x="609600" y="1866900"/>
            <a:ext cx="6115050" cy="533400"/>
          </a:xfrm>
          <a:prstGeom prst="rect">
            <a:avLst/>
          </a:prstGeom>
          <a:noFill/>
          <a:ln/>
        </p:spPr>
        <p:txBody>
          <a:bodyPr vert="horz" wrap="square" lIns="0" tIns="0" rIns="0" bIns="0" rtlCol="0" anchor="t"/>
          <a:lstStyle/>
          <a:p>
            <a:pPr marL="0" indent="0">
              <a:lnSpc>
                <a:spcPts val="2100"/>
              </a:lnSpc>
              <a:buNone/>
            </a:pPr>
            <a:r>
              <a:rPr lang="en-US" sz="1500" dirty="0">
                <a:solidFill>
                  <a:srgbClr val="333333"/>
                </a:solidFill>
                <a:latin typeface="Open Sans" pitchFamily="34" charset="0"/>
                <a:ea typeface="Open Sans" pitchFamily="34" charset="-122"/>
                <a:cs typeface="Open Sans" pitchFamily="34" charset="-120"/>
              </a:rPr>
              <a:t>La masa no se crea ni se destruye durante una reacción química, solo se transforma.</a:t>
            </a:r>
            <a:endParaRPr lang="en-US" sz="1500" dirty="0"/>
          </a:p>
        </p:txBody>
      </p:sp>
      <p:sp>
        <p:nvSpPr>
          <p:cNvPr id="26" name="Text 3"/>
          <p:cNvSpPr/>
          <p:nvPr/>
        </p:nvSpPr>
        <p:spPr>
          <a:xfrm>
            <a:off x="609600" y="2552700"/>
            <a:ext cx="6115050"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La masa total de las sustancias reaccionantes (reactivos) es siempre igual a la masa total de las sustancias producidas (productos).</a:t>
            </a:r>
            <a:endParaRPr lang="en-US" sz="1350" dirty="0"/>
          </a:p>
        </p:txBody>
      </p:sp>
      <p:sp>
        <p:nvSpPr>
          <p:cNvPr id="27" name="Text 4"/>
          <p:cNvSpPr/>
          <p:nvPr/>
        </p:nvSpPr>
        <p:spPr>
          <a:xfrm>
            <a:off x="609600" y="3771900"/>
            <a:ext cx="61150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Importancia histórica</a:t>
            </a:r>
            <a:endParaRPr lang="en-US" sz="1800" dirty="0"/>
          </a:p>
        </p:txBody>
      </p:sp>
      <p:sp>
        <p:nvSpPr>
          <p:cNvPr id="28" name="Text 5"/>
          <p:cNvSpPr/>
          <p:nvPr/>
        </p:nvSpPr>
        <p:spPr>
          <a:xfrm>
            <a:off x="666750" y="4191000"/>
            <a:ext cx="756666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Open Sans" pitchFamily="34" charset="0"/>
                <a:ea typeface="Open Sans" pitchFamily="34" charset="-122"/>
                <a:cs typeface="Open Sans" pitchFamily="34" charset="-120"/>
              </a:rPr>
              <a:t>Permitió el estudio cuantitativo de las reacciones químicas</a:t>
            </a:r>
            <a:endParaRPr lang="en-US" sz="1350" dirty="0"/>
          </a:p>
        </p:txBody>
      </p:sp>
      <p:sp>
        <p:nvSpPr>
          <p:cNvPr id="29" name="Text 6"/>
          <p:cNvSpPr/>
          <p:nvPr/>
        </p:nvSpPr>
        <p:spPr>
          <a:xfrm>
            <a:off x="666750" y="4572000"/>
            <a:ext cx="756666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Open Sans" pitchFamily="34" charset="0"/>
                <a:ea typeface="Open Sans" pitchFamily="34" charset="-122"/>
                <a:cs typeface="Open Sans" pitchFamily="34" charset="-120"/>
              </a:rPr>
              <a:t>Sentó las bases para la estequiometría</a:t>
            </a:r>
            <a:endParaRPr lang="en-US" sz="1350" dirty="0"/>
          </a:p>
        </p:txBody>
      </p:sp>
      <p:sp>
        <p:nvSpPr>
          <p:cNvPr id="30" name="Text 7"/>
          <p:cNvSpPr/>
          <p:nvPr/>
        </p:nvSpPr>
        <p:spPr>
          <a:xfrm>
            <a:off x="666750" y="4953000"/>
            <a:ext cx="756666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33333"/>
                </a:solidFill>
                <a:latin typeface="Open Sans" pitchFamily="34" charset="0"/>
                <a:ea typeface="Open Sans" pitchFamily="34" charset="-122"/>
                <a:cs typeface="Open Sans" pitchFamily="34" charset="-120"/>
              </a:rPr>
              <a:t>Transformó la química de una práctica empírica a una ciencia exacta</a:t>
            </a:r>
            <a:endParaRPr lang="en-US" sz="1350" dirty="0"/>
          </a:p>
        </p:txBody>
      </p:sp>
      <p:sp>
        <p:nvSpPr>
          <p:cNvPr id="31" name="Text 8"/>
          <p:cNvSpPr/>
          <p:nvPr/>
        </p:nvSpPr>
        <p:spPr>
          <a:xfrm>
            <a:off x="6993255" y="1447800"/>
            <a:ext cx="500634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74151"/>
                </a:solidFill>
                <a:latin typeface="Montserrat" pitchFamily="34" charset="0"/>
                <a:ea typeface="Montserrat" pitchFamily="34" charset="-122"/>
                <a:cs typeface="Montserrat" pitchFamily="34" charset="-120"/>
              </a:rPr>
              <a:t>Conservación de la Masa</a:t>
            </a:r>
            <a:endParaRPr lang="en-US" sz="1500" dirty="0"/>
          </a:p>
        </p:txBody>
      </p:sp>
      <p:sp>
        <p:nvSpPr>
          <p:cNvPr id="32" name="Text 9"/>
          <p:cNvSpPr/>
          <p:nvPr/>
        </p:nvSpPr>
        <p:spPr>
          <a:xfrm>
            <a:off x="8410575" y="1866900"/>
            <a:ext cx="1143000" cy="952500"/>
          </a:xfrm>
          <a:prstGeom prst="rect">
            <a:avLst/>
          </a:prstGeom>
          <a:noFill/>
          <a:ln/>
        </p:spPr>
        <p:txBody>
          <a:bodyPr vert="horz" wrap="square" lIns="0" tIns="0" rIns="0" bIns="0" rtlCol="0" anchor="t"/>
          <a:lstStyle/>
          <a:p>
            <a:pPr marL="0" indent="0">
              <a:lnSpc>
                <a:spcPts val="2700"/>
              </a:lnSpc>
              <a:buNone/>
            </a:pPr>
            <a:r>
              <a:rPr lang="en-US" sz="1800" b="1" dirty="0">
                <a:solidFill>
                  <a:srgbClr val="166534"/>
                </a:solidFill>
                <a:latin typeface="Open Sans" pitchFamily="34" charset="0"/>
                <a:ea typeface="Open Sans" pitchFamily="34" charset="-122"/>
                <a:cs typeface="Open Sans" pitchFamily="34" charset="-120"/>
              </a:rPr>
              <a:t>36 g</a:t>
            </a:r>
            <a:endParaRPr lang="en-US" sz="1800" dirty="0"/>
          </a:p>
        </p:txBody>
      </p:sp>
      <p:sp>
        <p:nvSpPr>
          <p:cNvPr id="33" name="Text 10"/>
          <p:cNvSpPr/>
          <p:nvPr/>
        </p:nvSpPr>
        <p:spPr>
          <a:xfrm>
            <a:off x="9415463" y="2171700"/>
            <a:ext cx="194310" cy="342900"/>
          </a:xfrm>
          <a:prstGeom prst="rect">
            <a:avLst/>
          </a:prstGeom>
          <a:noFill/>
          <a:ln/>
        </p:spPr>
        <p:txBody>
          <a:bodyPr vert="horz" wrap="square" lIns="0" tIns="0" rIns="0" bIns="0" rtlCol="0" anchor="t"/>
          <a:lstStyle/>
          <a:p>
            <a:pPr marL="0" indent="0">
              <a:lnSpc>
                <a:spcPts val="2700"/>
              </a:lnSpc>
              <a:buNone/>
            </a:pPr>
            <a:r>
              <a:rPr lang="en-US" sz="2250" dirty="0">
                <a:solidFill>
                  <a:srgbClr val="333333"/>
                </a:solidFill>
                <a:latin typeface="Open Sans" pitchFamily="34" charset="0"/>
                <a:ea typeface="Open Sans" pitchFamily="34" charset="-122"/>
                <a:cs typeface="Open Sans" pitchFamily="34" charset="-120"/>
              </a:rPr>
              <a:t>=</a:t>
            </a:r>
            <a:endParaRPr lang="en-US" sz="2250" dirty="0"/>
          </a:p>
        </p:txBody>
      </p:sp>
      <p:sp>
        <p:nvSpPr>
          <p:cNvPr id="34" name="Text 11"/>
          <p:cNvSpPr/>
          <p:nvPr/>
        </p:nvSpPr>
        <p:spPr>
          <a:xfrm>
            <a:off x="10134600" y="1866900"/>
            <a:ext cx="1143000" cy="952500"/>
          </a:xfrm>
          <a:prstGeom prst="rect">
            <a:avLst/>
          </a:prstGeom>
          <a:noFill/>
          <a:ln/>
        </p:spPr>
        <p:txBody>
          <a:bodyPr vert="horz" wrap="square" lIns="0" tIns="0" rIns="0" bIns="0" rtlCol="0" anchor="t"/>
          <a:lstStyle/>
          <a:p>
            <a:pPr marL="0" indent="0">
              <a:lnSpc>
                <a:spcPts val="2700"/>
              </a:lnSpc>
              <a:buNone/>
            </a:pPr>
            <a:r>
              <a:rPr lang="en-US" sz="1800" b="1" dirty="0">
                <a:solidFill>
                  <a:srgbClr val="854D0E"/>
                </a:solidFill>
                <a:latin typeface="Open Sans" pitchFamily="34" charset="0"/>
                <a:ea typeface="Open Sans" pitchFamily="34" charset="-122"/>
                <a:cs typeface="Open Sans" pitchFamily="34" charset="-120"/>
              </a:rPr>
              <a:t>36 g</a:t>
            </a:r>
            <a:endParaRPr lang="en-US" sz="1800" dirty="0"/>
          </a:p>
        </p:txBody>
      </p:sp>
      <p:sp>
        <p:nvSpPr>
          <p:cNvPr id="35" name="Text 12"/>
          <p:cNvSpPr/>
          <p:nvPr/>
        </p:nvSpPr>
        <p:spPr>
          <a:xfrm>
            <a:off x="7410450" y="3238500"/>
            <a:ext cx="1171575" cy="7620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33333"/>
                </a:solidFill>
                <a:latin typeface="Open Sans" pitchFamily="34" charset="0"/>
                <a:ea typeface="Open Sans" pitchFamily="34" charset="-122"/>
                <a:cs typeface="Open Sans" pitchFamily="34" charset="-120"/>
              </a:rPr>
              <a:t>ReactivosH₂ + O₂</a:t>
            </a:r>
            <a:endParaRPr lang="en-US" sz="1350" dirty="0"/>
          </a:p>
        </p:txBody>
      </p:sp>
      <p:sp>
        <p:nvSpPr>
          <p:cNvPr id="36" name="Text 13"/>
          <p:cNvSpPr/>
          <p:nvPr/>
        </p:nvSpPr>
        <p:spPr>
          <a:xfrm>
            <a:off x="10344150" y="3238500"/>
            <a:ext cx="1238250" cy="7620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33333"/>
                </a:solidFill>
                <a:latin typeface="Open Sans" pitchFamily="34" charset="0"/>
                <a:ea typeface="Open Sans" pitchFamily="34" charset="-122"/>
                <a:cs typeface="Open Sans" pitchFamily="34" charset="-120"/>
              </a:rPr>
              <a:t>ProductosH₂O</a:t>
            </a:r>
            <a:endParaRPr lang="en-US" sz="1350" dirty="0"/>
          </a:p>
        </p:txBody>
      </p:sp>
      <p:sp>
        <p:nvSpPr>
          <p:cNvPr id="37" name="Text 14"/>
          <p:cNvSpPr/>
          <p:nvPr/>
        </p:nvSpPr>
        <p:spPr>
          <a:xfrm>
            <a:off x="7658100" y="4724400"/>
            <a:ext cx="3962400" cy="10668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Esta ley es fundamental para balancear ecuaciones químicas y para calcular las masas de productos formados a partir de reactivos dados.</a:t>
            </a:r>
            <a:endParaRPr lang="en-US" sz="1350" dirty="0"/>
          </a:p>
        </p:txBody>
      </p:sp>
      <p:sp>
        <p:nvSpPr>
          <p:cNvPr id="38" name="Text 15"/>
          <p:cNvSpPr/>
          <p:nvPr/>
        </p:nvSpPr>
        <p:spPr>
          <a:xfrm>
            <a:off x="-670560" y="6515100"/>
            <a:ext cx="1353312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Open Sans" pitchFamily="34" charset="0"/>
                <a:ea typeface="Open Sans" pitchFamily="34" charset="-122"/>
                <a:cs typeface="Open Sans" pitchFamily="34" charset="-120"/>
              </a:rPr>
              <a:t>Antoine Lavoisier sentó las bases de la química moderna con su principio de conservación de la masa.</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685800"/>
          </a:xfrm>
          <a:prstGeom prst="rect">
            <a:avLst/>
          </a:prstGeom>
        </p:spPr>
      </p:pic>
      <p:pic>
        <p:nvPicPr>
          <p:cNvPr id="5" name="Image 3" descr="preencoded.png"/>
          <p:cNvPicPr>
            <a:picLocks noChangeAspect="1"/>
          </p:cNvPicPr>
          <p:nvPr/>
        </p:nvPicPr>
        <p:blipFill>
          <a:blip r:embed="rId6"/>
          <a:stretch>
            <a:fillRect/>
          </a:stretch>
        </p:blipFill>
        <p:spPr>
          <a:xfrm>
            <a:off x="4714875" y="1447800"/>
            <a:ext cx="114300" cy="228600"/>
          </a:xfrm>
          <a:prstGeom prst="rect">
            <a:avLst/>
          </a:prstGeom>
        </p:spPr>
      </p:pic>
      <p:pic>
        <p:nvPicPr>
          <p:cNvPr id="6" name="Image 4" descr="preencoded.png"/>
          <p:cNvPicPr>
            <a:picLocks noChangeAspect="1"/>
          </p:cNvPicPr>
          <p:nvPr/>
        </p:nvPicPr>
        <p:blipFill>
          <a:blip r:embed="rId6"/>
          <a:stretch>
            <a:fillRect/>
          </a:stretch>
        </p:blipFill>
        <p:spPr>
          <a:xfrm>
            <a:off x="4924425" y="1447800"/>
            <a:ext cx="114300" cy="228600"/>
          </a:xfrm>
          <a:prstGeom prst="rect">
            <a:avLst/>
          </a:prstGeom>
        </p:spPr>
      </p:pic>
      <p:pic>
        <p:nvPicPr>
          <p:cNvPr id="7" name="Image 5" descr="preencoded.png"/>
          <p:cNvPicPr>
            <a:picLocks noChangeAspect="1"/>
          </p:cNvPicPr>
          <p:nvPr/>
        </p:nvPicPr>
        <p:blipFill>
          <a:blip r:embed="rId7"/>
          <a:stretch>
            <a:fillRect/>
          </a:stretch>
        </p:blipFill>
        <p:spPr>
          <a:xfrm>
            <a:off x="5876925" y="1447800"/>
            <a:ext cx="123825" cy="228600"/>
          </a:xfrm>
          <a:prstGeom prst="rect">
            <a:avLst/>
          </a:prstGeom>
        </p:spPr>
      </p:pic>
      <p:pic>
        <p:nvPicPr>
          <p:cNvPr id="8" name="Image 6" descr="preencoded.png"/>
          <p:cNvPicPr>
            <a:picLocks noChangeAspect="1"/>
          </p:cNvPicPr>
          <p:nvPr/>
        </p:nvPicPr>
        <p:blipFill>
          <a:blip r:embed="rId6"/>
          <a:stretch>
            <a:fillRect/>
          </a:stretch>
        </p:blipFill>
        <p:spPr>
          <a:xfrm>
            <a:off x="6934200" y="1447800"/>
            <a:ext cx="114300" cy="228600"/>
          </a:xfrm>
          <a:prstGeom prst="rect">
            <a:avLst/>
          </a:prstGeom>
        </p:spPr>
      </p:pic>
      <p:pic>
        <p:nvPicPr>
          <p:cNvPr id="9" name="Image 7" descr="preencoded.png"/>
          <p:cNvPicPr>
            <a:picLocks noChangeAspect="1"/>
          </p:cNvPicPr>
          <p:nvPr/>
        </p:nvPicPr>
        <p:blipFill>
          <a:blip r:embed="rId8"/>
          <a:stretch>
            <a:fillRect/>
          </a:stretch>
        </p:blipFill>
        <p:spPr>
          <a:xfrm>
            <a:off x="7143750" y="1447800"/>
            <a:ext cx="123825" cy="228600"/>
          </a:xfrm>
          <a:prstGeom prst="rect">
            <a:avLst/>
          </a:prstGeom>
        </p:spPr>
      </p:pic>
      <p:pic>
        <p:nvPicPr>
          <p:cNvPr id="10" name="Image 8" descr="preencoded.png"/>
          <p:cNvPicPr>
            <a:picLocks noChangeAspect="1"/>
          </p:cNvPicPr>
          <p:nvPr/>
        </p:nvPicPr>
        <p:blipFill>
          <a:blip r:embed="rId6"/>
          <a:stretch>
            <a:fillRect/>
          </a:stretch>
        </p:blipFill>
        <p:spPr>
          <a:xfrm>
            <a:off x="7362825" y="1447800"/>
            <a:ext cx="114300" cy="228600"/>
          </a:xfrm>
          <a:prstGeom prst="rect">
            <a:avLst/>
          </a:prstGeom>
        </p:spPr>
      </p:pic>
      <p:pic>
        <p:nvPicPr>
          <p:cNvPr id="11" name="Image 9" descr="preencoded.png"/>
          <p:cNvPicPr>
            <a:picLocks noChangeAspect="1"/>
          </p:cNvPicPr>
          <p:nvPr/>
        </p:nvPicPr>
        <p:blipFill>
          <a:blip r:embed="rId9"/>
          <a:stretch>
            <a:fillRect/>
          </a:stretch>
        </p:blipFill>
        <p:spPr>
          <a:xfrm>
            <a:off x="228600" y="1943100"/>
            <a:ext cx="5753100" cy="2247900"/>
          </a:xfrm>
          <a:prstGeom prst="rect">
            <a:avLst/>
          </a:prstGeom>
        </p:spPr>
      </p:pic>
      <p:pic>
        <p:nvPicPr>
          <p:cNvPr id="12" name="Image 10" descr="preencoded.png"/>
          <p:cNvPicPr>
            <a:picLocks noChangeAspect="1"/>
          </p:cNvPicPr>
          <p:nvPr/>
        </p:nvPicPr>
        <p:blipFill>
          <a:blip r:embed="rId10"/>
          <a:stretch>
            <a:fillRect/>
          </a:stretch>
        </p:blipFill>
        <p:spPr>
          <a:xfrm>
            <a:off x="381000" y="2133600"/>
            <a:ext cx="200025" cy="228600"/>
          </a:xfrm>
          <a:prstGeom prst="rect">
            <a:avLst/>
          </a:prstGeom>
        </p:spPr>
      </p:pic>
      <p:pic>
        <p:nvPicPr>
          <p:cNvPr id="13" name="Image 11" descr="preencoded.png"/>
          <p:cNvPicPr>
            <a:picLocks noChangeAspect="1"/>
          </p:cNvPicPr>
          <p:nvPr/>
        </p:nvPicPr>
        <p:blipFill>
          <a:blip r:embed="rId11"/>
          <a:stretch>
            <a:fillRect/>
          </a:stretch>
        </p:blipFill>
        <p:spPr>
          <a:xfrm>
            <a:off x="381000" y="2514600"/>
            <a:ext cx="1018580" cy="381000"/>
          </a:xfrm>
          <a:prstGeom prst="rect">
            <a:avLst/>
          </a:prstGeom>
        </p:spPr>
      </p:pic>
      <p:pic>
        <p:nvPicPr>
          <p:cNvPr id="14" name="Image 12" descr="preencoded.png"/>
          <p:cNvPicPr>
            <a:picLocks noChangeAspect="1"/>
          </p:cNvPicPr>
          <p:nvPr/>
        </p:nvPicPr>
        <p:blipFill>
          <a:blip r:embed="rId12"/>
          <a:stretch>
            <a:fillRect/>
          </a:stretch>
        </p:blipFill>
        <p:spPr>
          <a:xfrm>
            <a:off x="1399580" y="2514600"/>
            <a:ext cx="1877020" cy="381000"/>
          </a:xfrm>
          <a:prstGeom prst="rect">
            <a:avLst/>
          </a:prstGeom>
        </p:spPr>
      </p:pic>
      <p:pic>
        <p:nvPicPr>
          <p:cNvPr id="15" name="Image 13" descr="preencoded.png"/>
          <p:cNvPicPr>
            <a:picLocks noChangeAspect="1"/>
          </p:cNvPicPr>
          <p:nvPr/>
        </p:nvPicPr>
        <p:blipFill>
          <a:blip r:embed="rId13"/>
          <a:stretch>
            <a:fillRect/>
          </a:stretch>
        </p:blipFill>
        <p:spPr>
          <a:xfrm>
            <a:off x="3276600" y="2514600"/>
            <a:ext cx="1155948" cy="381000"/>
          </a:xfrm>
          <a:prstGeom prst="rect">
            <a:avLst/>
          </a:prstGeom>
        </p:spPr>
      </p:pic>
      <p:pic>
        <p:nvPicPr>
          <p:cNvPr id="16" name="Image 14" descr="preencoded.png"/>
          <p:cNvPicPr>
            <a:picLocks noChangeAspect="1"/>
          </p:cNvPicPr>
          <p:nvPr/>
        </p:nvPicPr>
        <p:blipFill>
          <a:blip r:embed="rId14"/>
          <a:stretch>
            <a:fillRect/>
          </a:stretch>
        </p:blipFill>
        <p:spPr>
          <a:xfrm>
            <a:off x="4432548" y="2514600"/>
            <a:ext cx="1396752" cy="381000"/>
          </a:xfrm>
          <a:prstGeom prst="rect">
            <a:avLst/>
          </a:prstGeom>
        </p:spPr>
      </p:pic>
      <p:pic>
        <p:nvPicPr>
          <p:cNvPr id="17" name="Image 15" descr="preencoded.png"/>
          <p:cNvPicPr>
            <a:picLocks noChangeAspect="1"/>
          </p:cNvPicPr>
          <p:nvPr/>
        </p:nvPicPr>
        <p:blipFill>
          <a:blip r:embed="rId15"/>
          <a:stretch>
            <a:fillRect/>
          </a:stretch>
        </p:blipFill>
        <p:spPr>
          <a:xfrm>
            <a:off x="381000" y="2895600"/>
            <a:ext cx="1018580" cy="381000"/>
          </a:xfrm>
          <a:prstGeom prst="rect">
            <a:avLst/>
          </a:prstGeom>
        </p:spPr>
      </p:pic>
      <p:pic>
        <p:nvPicPr>
          <p:cNvPr id="18" name="Image 16" descr="preencoded.png"/>
          <p:cNvPicPr>
            <a:picLocks noChangeAspect="1"/>
          </p:cNvPicPr>
          <p:nvPr/>
        </p:nvPicPr>
        <p:blipFill>
          <a:blip r:embed="rId16"/>
          <a:stretch>
            <a:fillRect/>
          </a:stretch>
        </p:blipFill>
        <p:spPr>
          <a:xfrm>
            <a:off x="1399580" y="2895600"/>
            <a:ext cx="1877020" cy="381000"/>
          </a:xfrm>
          <a:prstGeom prst="rect">
            <a:avLst/>
          </a:prstGeom>
        </p:spPr>
      </p:pic>
      <p:pic>
        <p:nvPicPr>
          <p:cNvPr id="19" name="Image 17" descr="preencoded.png"/>
          <p:cNvPicPr>
            <a:picLocks noChangeAspect="1"/>
          </p:cNvPicPr>
          <p:nvPr/>
        </p:nvPicPr>
        <p:blipFill>
          <a:blip r:embed="rId17"/>
          <a:stretch>
            <a:fillRect/>
          </a:stretch>
        </p:blipFill>
        <p:spPr>
          <a:xfrm>
            <a:off x="3276600" y="2895600"/>
            <a:ext cx="1155948" cy="381000"/>
          </a:xfrm>
          <a:prstGeom prst="rect">
            <a:avLst/>
          </a:prstGeom>
        </p:spPr>
      </p:pic>
      <p:pic>
        <p:nvPicPr>
          <p:cNvPr id="20" name="Image 18" descr="preencoded.png"/>
          <p:cNvPicPr>
            <a:picLocks noChangeAspect="1"/>
          </p:cNvPicPr>
          <p:nvPr/>
        </p:nvPicPr>
        <p:blipFill>
          <a:blip r:embed="rId18"/>
          <a:stretch>
            <a:fillRect/>
          </a:stretch>
        </p:blipFill>
        <p:spPr>
          <a:xfrm>
            <a:off x="4432548" y="2895600"/>
            <a:ext cx="1396752" cy="381000"/>
          </a:xfrm>
          <a:prstGeom prst="rect">
            <a:avLst/>
          </a:prstGeom>
        </p:spPr>
      </p:pic>
      <p:pic>
        <p:nvPicPr>
          <p:cNvPr id="21" name="Image 19" descr="preencoded.png"/>
          <p:cNvPicPr>
            <a:picLocks noChangeAspect="1"/>
          </p:cNvPicPr>
          <p:nvPr/>
        </p:nvPicPr>
        <p:blipFill>
          <a:blip r:embed="rId19"/>
          <a:stretch>
            <a:fillRect/>
          </a:stretch>
        </p:blipFill>
        <p:spPr>
          <a:xfrm>
            <a:off x="381000" y="3276600"/>
            <a:ext cx="5448300" cy="381000"/>
          </a:xfrm>
          <a:prstGeom prst="rect">
            <a:avLst/>
          </a:prstGeom>
        </p:spPr>
      </p:pic>
      <p:pic>
        <p:nvPicPr>
          <p:cNvPr id="22" name="Image 20" descr="preencoded.png"/>
          <p:cNvPicPr>
            <a:picLocks noChangeAspect="1"/>
          </p:cNvPicPr>
          <p:nvPr/>
        </p:nvPicPr>
        <p:blipFill>
          <a:blip r:embed="rId15"/>
          <a:stretch>
            <a:fillRect/>
          </a:stretch>
        </p:blipFill>
        <p:spPr>
          <a:xfrm>
            <a:off x="381000" y="3276600"/>
            <a:ext cx="1018580" cy="381000"/>
          </a:xfrm>
          <a:prstGeom prst="rect">
            <a:avLst/>
          </a:prstGeom>
        </p:spPr>
      </p:pic>
      <p:pic>
        <p:nvPicPr>
          <p:cNvPr id="23" name="Image 21" descr="preencoded.png"/>
          <p:cNvPicPr>
            <a:picLocks noChangeAspect="1"/>
          </p:cNvPicPr>
          <p:nvPr/>
        </p:nvPicPr>
        <p:blipFill>
          <a:blip r:embed="rId16"/>
          <a:stretch>
            <a:fillRect/>
          </a:stretch>
        </p:blipFill>
        <p:spPr>
          <a:xfrm>
            <a:off x="1399580" y="3276600"/>
            <a:ext cx="1877020" cy="381000"/>
          </a:xfrm>
          <a:prstGeom prst="rect">
            <a:avLst/>
          </a:prstGeom>
        </p:spPr>
      </p:pic>
      <p:pic>
        <p:nvPicPr>
          <p:cNvPr id="24" name="Image 22" descr="preencoded.png"/>
          <p:cNvPicPr>
            <a:picLocks noChangeAspect="1"/>
          </p:cNvPicPr>
          <p:nvPr/>
        </p:nvPicPr>
        <p:blipFill>
          <a:blip r:embed="rId17"/>
          <a:stretch>
            <a:fillRect/>
          </a:stretch>
        </p:blipFill>
        <p:spPr>
          <a:xfrm>
            <a:off x="3276600" y="3276600"/>
            <a:ext cx="1155948" cy="381000"/>
          </a:xfrm>
          <a:prstGeom prst="rect">
            <a:avLst/>
          </a:prstGeom>
        </p:spPr>
      </p:pic>
      <p:pic>
        <p:nvPicPr>
          <p:cNvPr id="25" name="Image 23" descr="preencoded.png"/>
          <p:cNvPicPr>
            <a:picLocks noChangeAspect="1"/>
          </p:cNvPicPr>
          <p:nvPr/>
        </p:nvPicPr>
        <p:blipFill>
          <a:blip r:embed="rId18"/>
          <a:stretch>
            <a:fillRect/>
          </a:stretch>
        </p:blipFill>
        <p:spPr>
          <a:xfrm>
            <a:off x="4432548" y="3276600"/>
            <a:ext cx="1396752" cy="381000"/>
          </a:xfrm>
          <a:prstGeom prst="rect">
            <a:avLst/>
          </a:prstGeom>
        </p:spPr>
      </p:pic>
      <p:pic>
        <p:nvPicPr>
          <p:cNvPr id="26" name="Image 24" descr="preencoded.png"/>
          <p:cNvPicPr>
            <a:picLocks noChangeAspect="1"/>
          </p:cNvPicPr>
          <p:nvPr/>
        </p:nvPicPr>
        <p:blipFill>
          <a:blip r:embed="rId20"/>
          <a:stretch>
            <a:fillRect/>
          </a:stretch>
        </p:blipFill>
        <p:spPr>
          <a:xfrm>
            <a:off x="381000" y="3657600"/>
            <a:ext cx="4051548" cy="381000"/>
          </a:xfrm>
          <a:prstGeom prst="rect">
            <a:avLst/>
          </a:prstGeom>
        </p:spPr>
      </p:pic>
      <p:pic>
        <p:nvPicPr>
          <p:cNvPr id="27" name="Image 25" descr="preencoded.png"/>
          <p:cNvPicPr>
            <a:picLocks noChangeAspect="1"/>
          </p:cNvPicPr>
          <p:nvPr/>
        </p:nvPicPr>
        <p:blipFill>
          <a:blip r:embed="rId21"/>
          <a:stretch>
            <a:fillRect/>
          </a:stretch>
        </p:blipFill>
        <p:spPr>
          <a:xfrm>
            <a:off x="4432548" y="3657600"/>
            <a:ext cx="1396752" cy="381000"/>
          </a:xfrm>
          <a:prstGeom prst="rect">
            <a:avLst/>
          </a:prstGeom>
        </p:spPr>
      </p:pic>
      <p:pic>
        <p:nvPicPr>
          <p:cNvPr id="28" name="Image 26" descr="preencoded.png"/>
          <p:cNvPicPr>
            <a:picLocks noChangeAspect="1"/>
          </p:cNvPicPr>
          <p:nvPr/>
        </p:nvPicPr>
        <p:blipFill>
          <a:blip r:embed="rId22"/>
          <a:stretch>
            <a:fillRect/>
          </a:stretch>
        </p:blipFill>
        <p:spPr>
          <a:xfrm>
            <a:off x="6210300" y="1943100"/>
            <a:ext cx="5753100" cy="2247900"/>
          </a:xfrm>
          <a:prstGeom prst="rect">
            <a:avLst/>
          </a:prstGeom>
        </p:spPr>
      </p:pic>
      <p:pic>
        <p:nvPicPr>
          <p:cNvPr id="29" name="Image 27" descr="preencoded.png"/>
          <p:cNvPicPr>
            <a:picLocks noChangeAspect="1"/>
          </p:cNvPicPr>
          <p:nvPr/>
        </p:nvPicPr>
        <p:blipFill>
          <a:blip r:embed="rId23"/>
          <a:stretch>
            <a:fillRect/>
          </a:stretch>
        </p:blipFill>
        <p:spPr>
          <a:xfrm>
            <a:off x="6362700" y="2133600"/>
            <a:ext cx="200025" cy="228600"/>
          </a:xfrm>
          <a:prstGeom prst="rect">
            <a:avLst/>
          </a:prstGeom>
        </p:spPr>
      </p:pic>
      <p:pic>
        <p:nvPicPr>
          <p:cNvPr id="30" name="Image 28" descr="preencoded.png"/>
          <p:cNvPicPr>
            <a:picLocks noChangeAspect="1"/>
          </p:cNvPicPr>
          <p:nvPr/>
        </p:nvPicPr>
        <p:blipFill>
          <a:blip r:embed="rId11"/>
          <a:stretch>
            <a:fillRect/>
          </a:stretch>
        </p:blipFill>
        <p:spPr>
          <a:xfrm>
            <a:off x="6362700" y="2514600"/>
            <a:ext cx="1018580" cy="381000"/>
          </a:xfrm>
          <a:prstGeom prst="rect">
            <a:avLst/>
          </a:prstGeom>
        </p:spPr>
      </p:pic>
      <p:pic>
        <p:nvPicPr>
          <p:cNvPr id="31" name="Image 29" descr="preencoded.png"/>
          <p:cNvPicPr>
            <a:picLocks noChangeAspect="1"/>
          </p:cNvPicPr>
          <p:nvPr/>
        </p:nvPicPr>
        <p:blipFill>
          <a:blip r:embed="rId12"/>
          <a:stretch>
            <a:fillRect/>
          </a:stretch>
        </p:blipFill>
        <p:spPr>
          <a:xfrm>
            <a:off x="7381280" y="2514600"/>
            <a:ext cx="1877020" cy="381000"/>
          </a:xfrm>
          <a:prstGeom prst="rect">
            <a:avLst/>
          </a:prstGeom>
        </p:spPr>
      </p:pic>
      <p:pic>
        <p:nvPicPr>
          <p:cNvPr id="32" name="Image 30" descr="preencoded.png"/>
          <p:cNvPicPr>
            <a:picLocks noChangeAspect="1"/>
          </p:cNvPicPr>
          <p:nvPr/>
        </p:nvPicPr>
        <p:blipFill>
          <a:blip r:embed="rId13"/>
          <a:stretch>
            <a:fillRect/>
          </a:stretch>
        </p:blipFill>
        <p:spPr>
          <a:xfrm>
            <a:off x="9258300" y="2514600"/>
            <a:ext cx="1155948" cy="381000"/>
          </a:xfrm>
          <a:prstGeom prst="rect">
            <a:avLst/>
          </a:prstGeom>
        </p:spPr>
      </p:pic>
      <p:pic>
        <p:nvPicPr>
          <p:cNvPr id="33" name="Image 31" descr="preencoded.png"/>
          <p:cNvPicPr>
            <a:picLocks noChangeAspect="1"/>
          </p:cNvPicPr>
          <p:nvPr/>
        </p:nvPicPr>
        <p:blipFill>
          <a:blip r:embed="rId14"/>
          <a:stretch>
            <a:fillRect/>
          </a:stretch>
        </p:blipFill>
        <p:spPr>
          <a:xfrm>
            <a:off x="10414248" y="2514600"/>
            <a:ext cx="1396752" cy="381000"/>
          </a:xfrm>
          <a:prstGeom prst="rect">
            <a:avLst/>
          </a:prstGeom>
        </p:spPr>
      </p:pic>
      <p:pic>
        <p:nvPicPr>
          <p:cNvPr id="34" name="Image 32" descr="preencoded.png"/>
          <p:cNvPicPr>
            <a:picLocks noChangeAspect="1"/>
          </p:cNvPicPr>
          <p:nvPr/>
        </p:nvPicPr>
        <p:blipFill>
          <a:blip r:embed="rId15"/>
          <a:stretch>
            <a:fillRect/>
          </a:stretch>
        </p:blipFill>
        <p:spPr>
          <a:xfrm>
            <a:off x="6362700" y="2895600"/>
            <a:ext cx="1018580" cy="381000"/>
          </a:xfrm>
          <a:prstGeom prst="rect">
            <a:avLst/>
          </a:prstGeom>
        </p:spPr>
      </p:pic>
      <p:pic>
        <p:nvPicPr>
          <p:cNvPr id="35" name="Image 33" descr="preencoded.png"/>
          <p:cNvPicPr>
            <a:picLocks noChangeAspect="1"/>
          </p:cNvPicPr>
          <p:nvPr/>
        </p:nvPicPr>
        <p:blipFill>
          <a:blip r:embed="rId16"/>
          <a:stretch>
            <a:fillRect/>
          </a:stretch>
        </p:blipFill>
        <p:spPr>
          <a:xfrm>
            <a:off x="7381280" y="2895600"/>
            <a:ext cx="1877020" cy="381000"/>
          </a:xfrm>
          <a:prstGeom prst="rect">
            <a:avLst/>
          </a:prstGeom>
        </p:spPr>
      </p:pic>
      <p:pic>
        <p:nvPicPr>
          <p:cNvPr id="36" name="Image 34" descr="preencoded.png"/>
          <p:cNvPicPr>
            <a:picLocks noChangeAspect="1"/>
          </p:cNvPicPr>
          <p:nvPr/>
        </p:nvPicPr>
        <p:blipFill>
          <a:blip r:embed="rId17"/>
          <a:stretch>
            <a:fillRect/>
          </a:stretch>
        </p:blipFill>
        <p:spPr>
          <a:xfrm>
            <a:off x="9258300" y="2895600"/>
            <a:ext cx="1155948" cy="381000"/>
          </a:xfrm>
          <a:prstGeom prst="rect">
            <a:avLst/>
          </a:prstGeom>
        </p:spPr>
      </p:pic>
      <p:pic>
        <p:nvPicPr>
          <p:cNvPr id="37" name="Image 35" descr="preencoded.png"/>
          <p:cNvPicPr>
            <a:picLocks noChangeAspect="1"/>
          </p:cNvPicPr>
          <p:nvPr/>
        </p:nvPicPr>
        <p:blipFill>
          <a:blip r:embed="rId18"/>
          <a:stretch>
            <a:fillRect/>
          </a:stretch>
        </p:blipFill>
        <p:spPr>
          <a:xfrm>
            <a:off x="10414248" y="2895600"/>
            <a:ext cx="1396752" cy="381000"/>
          </a:xfrm>
          <a:prstGeom prst="rect">
            <a:avLst/>
          </a:prstGeom>
        </p:spPr>
      </p:pic>
      <p:pic>
        <p:nvPicPr>
          <p:cNvPr id="38" name="Image 36" descr="preencoded.png"/>
          <p:cNvPicPr>
            <a:picLocks noChangeAspect="1"/>
          </p:cNvPicPr>
          <p:nvPr/>
        </p:nvPicPr>
        <p:blipFill>
          <a:blip r:embed="rId24"/>
          <a:stretch>
            <a:fillRect/>
          </a:stretch>
        </p:blipFill>
        <p:spPr>
          <a:xfrm>
            <a:off x="6362700" y="3276600"/>
            <a:ext cx="5448300" cy="381000"/>
          </a:xfrm>
          <a:prstGeom prst="rect">
            <a:avLst/>
          </a:prstGeom>
        </p:spPr>
      </p:pic>
      <p:pic>
        <p:nvPicPr>
          <p:cNvPr id="39" name="Image 37" descr="preencoded.png"/>
          <p:cNvPicPr>
            <a:picLocks noChangeAspect="1"/>
          </p:cNvPicPr>
          <p:nvPr/>
        </p:nvPicPr>
        <p:blipFill>
          <a:blip r:embed="rId20"/>
          <a:stretch>
            <a:fillRect/>
          </a:stretch>
        </p:blipFill>
        <p:spPr>
          <a:xfrm>
            <a:off x="6362700" y="3276600"/>
            <a:ext cx="4051548" cy="381000"/>
          </a:xfrm>
          <a:prstGeom prst="rect">
            <a:avLst/>
          </a:prstGeom>
        </p:spPr>
      </p:pic>
      <p:pic>
        <p:nvPicPr>
          <p:cNvPr id="40" name="Image 38" descr="preencoded.png"/>
          <p:cNvPicPr>
            <a:picLocks noChangeAspect="1"/>
          </p:cNvPicPr>
          <p:nvPr/>
        </p:nvPicPr>
        <p:blipFill>
          <a:blip r:embed="rId21"/>
          <a:stretch>
            <a:fillRect/>
          </a:stretch>
        </p:blipFill>
        <p:spPr>
          <a:xfrm>
            <a:off x="10414248" y="3276600"/>
            <a:ext cx="1396752" cy="381000"/>
          </a:xfrm>
          <a:prstGeom prst="rect">
            <a:avLst/>
          </a:prstGeom>
        </p:spPr>
      </p:pic>
      <p:pic>
        <p:nvPicPr>
          <p:cNvPr id="41" name="Image 39" descr="preencoded.png"/>
          <p:cNvPicPr>
            <a:picLocks noChangeAspect="1"/>
          </p:cNvPicPr>
          <p:nvPr/>
        </p:nvPicPr>
        <p:blipFill>
          <a:blip r:embed="rId25"/>
          <a:stretch>
            <a:fillRect/>
          </a:stretch>
        </p:blipFill>
        <p:spPr>
          <a:xfrm>
            <a:off x="228600" y="4419600"/>
            <a:ext cx="11734800" cy="1638300"/>
          </a:xfrm>
          <a:prstGeom prst="rect">
            <a:avLst/>
          </a:prstGeom>
        </p:spPr>
      </p:pic>
      <p:pic>
        <p:nvPicPr>
          <p:cNvPr id="42" name="Image 40" descr="preencoded.png"/>
          <p:cNvPicPr>
            <a:picLocks noChangeAspect="1"/>
          </p:cNvPicPr>
          <p:nvPr/>
        </p:nvPicPr>
        <p:blipFill>
          <a:blip r:embed="rId26"/>
          <a:stretch>
            <a:fillRect/>
          </a:stretch>
        </p:blipFill>
        <p:spPr>
          <a:xfrm>
            <a:off x="6096000" y="4953000"/>
            <a:ext cx="3810000" cy="952500"/>
          </a:xfrm>
          <a:prstGeom prst="rect">
            <a:avLst/>
          </a:prstGeom>
        </p:spPr>
      </p:pic>
      <p:sp>
        <p:nvSpPr>
          <p:cNvPr id="43" name="Text 0"/>
          <p:cNvSpPr/>
          <p:nvPr/>
        </p:nvSpPr>
        <p:spPr>
          <a:xfrm>
            <a:off x="457200" y="1524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Montserrat" pitchFamily="34" charset="0"/>
                <a:ea typeface="Montserrat" pitchFamily="34" charset="-122"/>
                <a:cs typeface="Montserrat" pitchFamily="34" charset="-120"/>
              </a:rPr>
              <a:t>Ejemplo Práctico: Conservación de la Masa</a:t>
            </a:r>
            <a:endParaRPr lang="en-US" sz="2700" dirty="0"/>
          </a:p>
        </p:txBody>
      </p:sp>
      <p:sp>
        <p:nvSpPr>
          <p:cNvPr id="44" name="Text 1"/>
          <p:cNvSpPr/>
          <p:nvPr/>
        </p:nvSpPr>
        <p:spPr>
          <a:xfrm>
            <a:off x="228600" y="914400"/>
            <a:ext cx="11734800" cy="342900"/>
          </a:xfrm>
          <a:prstGeom prst="rect">
            <a:avLst/>
          </a:prstGeom>
          <a:noFill/>
          <a:ln/>
        </p:spPr>
        <p:txBody>
          <a:bodyPr vert="horz" wrap="square" lIns="0" tIns="0" rIns="0" bIns="0" rtlCol="0" anchor="t"/>
          <a:lstStyle/>
          <a:p>
            <a:pPr marL="0" indent="0" algn="ctr">
              <a:lnSpc>
                <a:spcPts val="2700"/>
              </a:lnSpc>
              <a:buNone/>
            </a:pPr>
            <a:r>
              <a:rPr lang="en-US" sz="1800" dirty="0">
                <a:solidFill>
                  <a:srgbClr val="16A34A"/>
                </a:solidFill>
                <a:latin typeface="Courier New" pitchFamily="34" charset="0"/>
                <a:ea typeface="Courier New" pitchFamily="34" charset="-122"/>
                <a:cs typeface="Courier New" pitchFamily="34" charset="-120"/>
              </a:rPr>
              <a:t>2H2(g)</a:t>
            </a:r>
            <a:r>
              <a:rPr lang="en-US" sz="1800" dirty="0">
                <a:solidFill>
                  <a:srgbClr val="333333"/>
                </a:solidFill>
                <a:latin typeface="Courier New" pitchFamily="34" charset="0"/>
                <a:ea typeface="Courier New" pitchFamily="34" charset="-122"/>
                <a:cs typeface="Courier New" pitchFamily="34" charset="-120"/>
              </a:rPr>
              <a:t> + </a:t>
            </a:r>
            <a:r>
              <a:rPr lang="en-US" sz="1800" dirty="0">
                <a:solidFill>
                  <a:srgbClr val="EF4444"/>
                </a:solidFill>
                <a:latin typeface="Courier New" pitchFamily="34" charset="0"/>
                <a:ea typeface="Courier New" pitchFamily="34" charset="-122"/>
                <a:cs typeface="Courier New" pitchFamily="34" charset="-120"/>
              </a:rPr>
              <a:t>O2(g)</a:t>
            </a:r>
            <a:r>
              <a:rPr lang="en-US" sz="1800" dirty="0">
                <a:solidFill>
                  <a:srgbClr val="333333"/>
                </a:solidFill>
                <a:latin typeface="Courier New" pitchFamily="34" charset="0"/>
                <a:ea typeface="Courier New" pitchFamily="34" charset="-122"/>
                <a:cs typeface="Courier New" pitchFamily="34" charset="-120"/>
              </a:rPr>
              <a:t> → </a:t>
            </a:r>
            <a:r>
              <a:rPr lang="en-US" sz="1800" dirty="0">
                <a:solidFill>
                  <a:srgbClr val="3B82F6"/>
                </a:solidFill>
                <a:latin typeface="Courier New" pitchFamily="34" charset="0"/>
                <a:ea typeface="Courier New" pitchFamily="34" charset="-122"/>
                <a:cs typeface="Courier New" pitchFamily="34" charset="-120"/>
              </a:rPr>
              <a:t>2H2O(l)</a:t>
            </a:r>
            <a:endParaRPr lang="en-US" sz="1800" dirty="0"/>
          </a:p>
        </p:txBody>
      </p:sp>
      <p:sp>
        <p:nvSpPr>
          <p:cNvPr id="45" name="Text 2"/>
          <p:cNvSpPr/>
          <p:nvPr/>
        </p:nvSpPr>
        <p:spPr>
          <a:xfrm>
            <a:off x="4703445" y="1447800"/>
            <a:ext cx="13716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H</a:t>
            </a:r>
            <a:endParaRPr lang="en-US" sz="1200" dirty="0"/>
          </a:p>
        </p:txBody>
      </p:sp>
      <p:sp>
        <p:nvSpPr>
          <p:cNvPr id="46" name="Text 3"/>
          <p:cNvSpPr/>
          <p:nvPr/>
        </p:nvSpPr>
        <p:spPr>
          <a:xfrm>
            <a:off x="4912995" y="1447800"/>
            <a:ext cx="13716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H</a:t>
            </a:r>
            <a:endParaRPr lang="en-US" sz="1200" dirty="0"/>
          </a:p>
        </p:txBody>
      </p:sp>
      <p:sp>
        <p:nvSpPr>
          <p:cNvPr id="47" name="Text 4"/>
          <p:cNvSpPr/>
          <p:nvPr/>
        </p:nvSpPr>
        <p:spPr>
          <a:xfrm>
            <a:off x="5377815" y="1409700"/>
            <a:ext cx="160020" cy="304800"/>
          </a:xfrm>
          <a:prstGeom prst="rect">
            <a:avLst/>
          </a:prstGeom>
          <a:noFill/>
          <a:ln/>
        </p:spPr>
        <p:txBody>
          <a:bodyPr vert="horz" wrap="square" lIns="0" tIns="0" rIns="0" bIns="0" rtlCol="0" anchor="t"/>
          <a:lstStyle/>
          <a:p>
            <a:pPr marL="0" indent="0" algn="ctr">
              <a:lnSpc>
                <a:spcPts val="2400"/>
              </a:lnSpc>
              <a:buNone/>
            </a:pPr>
            <a:r>
              <a:rPr lang="en-US" sz="1800" dirty="0">
                <a:solidFill>
                  <a:srgbClr val="333333"/>
                </a:solidFill>
                <a:latin typeface="Open Sans" pitchFamily="34" charset="0"/>
                <a:ea typeface="Open Sans" pitchFamily="34" charset="-122"/>
                <a:cs typeface="Open Sans" pitchFamily="34" charset="-120"/>
              </a:rPr>
              <a:t>+</a:t>
            </a:r>
            <a:endParaRPr lang="en-US" sz="1800" dirty="0"/>
          </a:p>
        </p:txBody>
      </p:sp>
      <p:sp>
        <p:nvSpPr>
          <p:cNvPr id="48" name="Text 5"/>
          <p:cNvSpPr/>
          <p:nvPr/>
        </p:nvSpPr>
        <p:spPr>
          <a:xfrm>
            <a:off x="5864543" y="1447800"/>
            <a:ext cx="14859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O</a:t>
            </a:r>
            <a:endParaRPr lang="en-US" sz="1200" dirty="0"/>
          </a:p>
        </p:txBody>
      </p:sp>
      <p:sp>
        <p:nvSpPr>
          <p:cNvPr id="49" name="Text 6"/>
          <p:cNvSpPr/>
          <p:nvPr/>
        </p:nvSpPr>
        <p:spPr>
          <a:xfrm>
            <a:off x="6330315" y="1409700"/>
            <a:ext cx="274320" cy="304800"/>
          </a:xfrm>
          <a:prstGeom prst="rect">
            <a:avLst/>
          </a:prstGeom>
          <a:noFill/>
          <a:ln/>
        </p:spPr>
        <p:txBody>
          <a:bodyPr vert="horz" wrap="square" lIns="0" tIns="0" rIns="0" bIns="0" rtlCol="0" anchor="t"/>
          <a:lstStyle/>
          <a:p>
            <a:pPr marL="0" indent="0" algn="ctr">
              <a:lnSpc>
                <a:spcPts val="2400"/>
              </a:lnSpc>
              <a:buNone/>
            </a:pPr>
            <a:r>
              <a:rPr lang="en-US" sz="1800" dirty="0">
                <a:solidFill>
                  <a:srgbClr val="333333"/>
                </a:solidFill>
                <a:latin typeface="Open Sans" pitchFamily="34" charset="0"/>
                <a:ea typeface="Open Sans" pitchFamily="34" charset="-122"/>
                <a:cs typeface="Open Sans" pitchFamily="34" charset="-120"/>
              </a:rPr>
              <a:t>→</a:t>
            </a:r>
            <a:endParaRPr lang="en-US" sz="1800" dirty="0"/>
          </a:p>
        </p:txBody>
      </p:sp>
      <p:sp>
        <p:nvSpPr>
          <p:cNvPr id="50" name="Text 7"/>
          <p:cNvSpPr/>
          <p:nvPr/>
        </p:nvSpPr>
        <p:spPr>
          <a:xfrm>
            <a:off x="6922770" y="1447800"/>
            <a:ext cx="13716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H</a:t>
            </a:r>
            <a:endParaRPr lang="en-US" sz="1200" dirty="0"/>
          </a:p>
        </p:txBody>
      </p:sp>
      <p:sp>
        <p:nvSpPr>
          <p:cNvPr id="51" name="Text 8"/>
          <p:cNvSpPr/>
          <p:nvPr/>
        </p:nvSpPr>
        <p:spPr>
          <a:xfrm>
            <a:off x="7131368" y="1447800"/>
            <a:ext cx="14859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O</a:t>
            </a:r>
            <a:endParaRPr lang="en-US" sz="1200" dirty="0"/>
          </a:p>
        </p:txBody>
      </p:sp>
      <p:sp>
        <p:nvSpPr>
          <p:cNvPr id="52" name="Text 9"/>
          <p:cNvSpPr/>
          <p:nvPr/>
        </p:nvSpPr>
        <p:spPr>
          <a:xfrm>
            <a:off x="7351395" y="1447800"/>
            <a:ext cx="13716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H</a:t>
            </a:r>
            <a:endParaRPr lang="en-US" sz="1200" dirty="0"/>
          </a:p>
        </p:txBody>
      </p:sp>
      <p:sp>
        <p:nvSpPr>
          <p:cNvPr id="53" name="Text 10"/>
          <p:cNvSpPr/>
          <p:nvPr/>
        </p:nvSpPr>
        <p:spPr>
          <a:xfrm>
            <a:off x="657225" y="2095500"/>
            <a:ext cx="54483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Reactivos</a:t>
            </a:r>
            <a:endParaRPr lang="en-US" sz="1800" dirty="0"/>
          </a:p>
        </p:txBody>
      </p:sp>
      <p:sp>
        <p:nvSpPr>
          <p:cNvPr id="54" name="Text 11"/>
          <p:cNvSpPr/>
          <p:nvPr/>
        </p:nvSpPr>
        <p:spPr>
          <a:xfrm>
            <a:off x="279142" y="2514600"/>
            <a:ext cx="1222296"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Sustancia</a:t>
            </a:r>
            <a:endParaRPr lang="en-US" sz="1200" dirty="0"/>
          </a:p>
        </p:txBody>
      </p:sp>
      <p:sp>
        <p:nvSpPr>
          <p:cNvPr id="55" name="Text 12"/>
          <p:cNvSpPr/>
          <p:nvPr/>
        </p:nvSpPr>
        <p:spPr>
          <a:xfrm>
            <a:off x="1211878" y="2514600"/>
            <a:ext cx="2252424"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Masa Molar (g/mol)</a:t>
            </a:r>
            <a:endParaRPr lang="en-US" sz="1200" dirty="0"/>
          </a:p>
        </p:txBody>
      </p:sp>
      <p:sp>
        <p:nvSpPr>
          <p:cNvPr id="56" name="Text 13"/>
          <p:cNvSpPr/>
          <p:nvPr/>
        </p:nvSpPr>
        <p:spPr>
          <a:xfrm>
            <a:off x="3161005" y="2514600"/>
            <a:ext cx="1387138"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Coeficiente</a:t>
            </a:r>
            <a:endParaRPr lang="en-US" sz="1200" dirty="0"/>
          </a:p>
        </p:txBody>
      </p:sp>
      <p:sp>
        <p:nvSpPr>
          <p:cNvPr id="57" name="Text 14"/>
          <p:cNvSpPr/>
          <p:nvPr/>
        </p:nvSpPr>
        <p:spPr>
          <a:xfrm>
            <a:off x="4292873" y="2514600"/>
            <a:ext cx="1676102"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Masa Total (g)</a:t>
            </a:r>
            <a:endParaRPr lang="en-US" sz="1200" dirty="0"/>
          </a:p>
        </p:txBody>
      </p:sp>
      <p:sp>
        <p:nvSpPr>
          <p:cNvPr id="58" name="Text 15"/>
          <p:cNvSpPr/>
          <p:nvPr/>
        </p:nvSpPr>
        <p:spPr>
          <a:xfrm>
            <a:off x="381000" y="2895600"/>
            <a:ext cx="101858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H</a:t>
            </a:r>
            <a:r>
              <a:rPr lang="en-US" sz="900" dirty="0">
                <a:solidFill>
                  <a:srgbClr val="333333"/>
                </a:solidFill>
                <a:latin typeface="Open Sans" pitchFamily="34" charset="0"/>
                <a:ea typeface="Open Sans" pitchFamily="34" charset="-122"/>
                <a:cs typeface="Open Sans" pitchFamily="34" charset="-120"/>
              </a:rPr>
              <a:t>2</a:t>
            </a:r>
            <a:endParaRPr lang="en-US" sz="1200" dirty="0"/>
          </a:p>
        </p:txBody>
      </p:sp>
      <p:sp>
        <p:nvSpPr>
          <p:cNvPr id="59" name="Text 16"/>
          <p:cNvSpPr/>
          <p:nvPr/>
        </p:nvSpPr>
        <p:spPr>
          <a:xfrm>
            <a:off x="1399580" y="2895600"/>
            <a:ext cx="187702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2</a:t>
            </a:r>
            <a:endParaRPr lang="en-US" sz="1200" dirty="0"/>
          </a:p>
        </p:txBody>
      </p:sp>
      <p:sp>
        <p:nvSpPr>
          <p:cNvPr id="60" name="Text 17"/>
          <p:cNvSpPr/>
          <p:nvPr/>
        </p:nvSpPr>
        <p:spPr>
          <a:xfrm>
            <a:off x="3276600" y="2895600"/>
            <a:ext cx="1155948"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2</a:t>
            </a:r>
            <a:endParaRPr lang="en-US" sz="1200" dirty="0"/>
          </a:p>
        </p:txBody>
      </p:sp>
      <p:sp>
        <p:nvSpPr>
          <p:cNvPr id="61" name="Text 18"/>
          <p:cNvSpPr/>
          <p:nvPr/>
        </p:nvSpPr>
        <p:spPr>
          <a:xfrm>
            <a:off x="4432548" y="2895600"/>
            <a:ext cx="1396752"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4</a:t>
            </a:r>
            <a:endParaRPr lang="en-US" sz="1200" dirty="0"/>
          </a:p>
        </p:txBody>
      </p:sp>
      <p:sp>
        <p:nvSpPr>
          <p:cNvPr id="62" name="Text 19"/>
          <p:cNvSpPr/>
          <p:nvPr/>
        </p:nvSpPr>
        <p:spPr>
          <a:xfrm>
            <a:off x="381000" y="3276600"/>
            <a:ext cx="101858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O</a:t>
            </a:r>
            <a:r>
              <a:rPr lang="en-US" sz="900" dirty="0">
                <a:solidFill>
                  <a:srgbClr val="333333"/>
                </a:solidFill>
                <a:latin typeface="Open Sans" pitchFamily="34" charset="0"/>
                <a:ea typeface="Open Sans" pitchFamily="34" charset="-122"/>
                <a:cs typeface="Open Sans" pitchFamily="34" charset="-120"/>
              </a:rPr>
              <a:t>2</a:t>
            </a:r>
            <a:endParaRPr lang="en-US" sz="1200" dirty="0"/>
          </a:p>
        </p:txBody>
      </p:sp>
      <p:sp>
        <p:nvSpPr>
          <p:cNvPr id="63" name="Text 20"/>
          <p:cNvSpPr/>
          <p:nvPr/>
        </p:nvSpPr>
        <p:spPr>
          <a:xfrm>
            <a:off x="1399580" y="3276600"/>
            <a:ext cx="187702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32</a:t>
            </a:r>
            <a:endParaRPr lang="en-US" sz="1200" dirty="0"/>
          </a:p>
        </p:txBody>
      </p:sp>
      <p:sp>
        <p:nvSpPr>
          <p:cNvPr id="64" name="Text 21"/>
          <p:cNvSpPr/>
          <p:nvPr/>
        </p:nvSpPr>
        <p:spPr>
          <a:xfrm>
            <a:off x="3276600" y="3276600"/>
            <a:ext cx="1155948"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1</a:t>
            </a:r>
            <a:endParaRPr lang="en-US" sz="1200" dirty="0"/>
          </a:p>
        </p:txBody>
      </p:sp>
      <p:sp>
        <p:nvSpPr>
          <p:cNvPr id="65" name="Text 22"/>
          <p:cNvSpPr/>
          <p:nvPr/>
        </p:nvSpPr>
        <p:spPr>
          <a:xfrm>
            <a:off x="4432548" y="3276600"/>
            <a:ext cx="1396752"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32</a:t>
            </a:r>
            <a:endParaRPr lang="en-US" sz="1200" dirty="0"/>
          </a:p>
        </p:txBody>
      </p:sp>
      <p:sp>
        <p:nvSpPr>
          <p:cNvPr id="66" name="Text 23"/>
          <p:cNvSpPr/>
          <p:nvPr/>
        </p:nvSpPr>
        <p:spPr>
          <a:xfrm>
            <a:off x="-24155" y="3657600"/>
            <a:ext cx="4861858"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Masa total de reactivos</a:t>
            </a:r>
            <a:endParaRPr lang="en-US" sz="1200" dirty="0"/>
          </a:p>
        </p:txBody>
      </p:sp>
      <p:sp>
        <p:nvSpPr>
          <p:cNvPr id="67" name="Text 24"/>
          <p:cNvSpPr/>
          <p:nvPr/>
        </p:nvSpPr>
        <p:spPr>
          <a:xfrm>
            <a:off x="4432548" y="3657600"/>
            <a:ext cx="1396752"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36 g</a:t>
            </a:r>
            <a:endParaRPr lang="en-US" sz="1200" dirty="0"/>
          </a:p>
        </p:txBody>
      </p:sp>
      <p:sp>
        <p:nvSpPr>
          <p:cNvPr id="68" name="Text 25"/>
          <p:cNvSpPr/>
          <p:nvPr/>
        </p:nvSpPr>
        <p:spPr>
          <a:xfrm>
            <a:off x="6638925" y="2095500"/>
            <a:ext cx="54483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Productos</a:t>
            </a:r>
            <a:endParaRPr lang="en-US" sz="1800" dirty="0"/>
          </a:p>
        </p:txBody>
      </p:sp>
      <p:sp>
        <p:nvSpPr>
          <p:cNvPr id="69" name="Text 26"/>
          <p:cNvSpPr/>
          <p:nvPr/>
        </p:nvSpPr>
        <p:spPr>
          <a:xfrm>
            <a:off x="6260842" y="2514600"/>
            <a:ext cx="1222296"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Sustancia</a:t>
            </a:r>
            <a:endParaRPr lang="en-US" sz="1200" dirty="0"/>
          </a:p>
        </p:txBody>
      </p:sp>
      <p:sp>
        <p:nvSpPr>
          <p:cNvPr id="70" name="Text 27"/>
          <p:cNvSpPr/>
          <p:nvPr/>
        </p:nvSpPr>
        <p:spPr>
          <a:xfrm>
            <a:off x="7193578" y="2514600"/>
            <a:ext cx="2252424"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Masa Molar (g/mol)</a:t>
            </a:r>
            <a:endParaRPr lang="en-US" sz="1200" dirty="0"/>
          </a:p>
        </p:txBody>
      </p:sp>
      <p:sp>
        <p:nvSpPr>
          <p:cNvPr id="71" name="Text 28"/>
          <p:cNvSpPr/>
          <p:nvPr/>
        </p:nvSpPr>
        <p:spPr>
          <a:xfrm>
            <a:off x="9142705" y="2514600"/>
            <a:ext cx="1387138"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Coeficiente</a:t>
            </a:r>
            <a:endParaRPr lang="en-US" sz="1200" dirty="0"/>
          </a:p>
        </p:txBody>
      </p:sp>
      <p:sp>
        <p:nvSpPr>
          <p:cNvPr id="72" name="Text 29"/>
          <p:cNvSpPr/>
          <p:nvPr/>
        </p:nvSpPr>
        <p:spPr>
          <a:xfrm>
            <a:off x="10274573" y="2514600"/>
            <a:ext cx="1676102"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Masa Total (g)</a:t>
            </a:r>
            <a:endParaRPr lang="en-US" sz="1200" dirty="0"/>
          </a:p>
        </p:txBody>
      </p:sp>
      <p:sp>
        <p:nvSpPr>
          <p:cNvPr id="73" name="Text 30"/>
          <p:cNvSpPr/>
          <p:nvPr/>
        </p:nvSpPr>
        <p:spPr>
          <a:xfrm>
            <a:off x="6362700" y="2895600"/>
            <a:ext cx="101858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H</a:t>
            </a:r>
            <a:r>
              <a:rPr lang="en-US" sz="900" dirty="0">
                <a:solidFill>
                  <a:srgbClr val="333333"/>
                </a:solidFill>
                <a:latin typeface="Open Sans" pitchFamily="34" charset="0"/>
                <a:ea typeface="Open Sans" pitchFamily="34" charset="-122"/>
                <a:cs typeface="Open Sans" pitchFamily="34" charset="-120"/>
              </a:rPr>
              <a:t>2</a:t>
            </a:r>
            <a:r>
              <a:rPr lang="en-US" sz="1200" dirty="0">
                <a:solidFill>
                  <a:srgbClr val="333333"/>
                </a:solidFill>
                <a:latin typeface="Open Sans" pitchFamily="34" charset="0"/>
                <a:ea typeface="Open Sans" pitchFamily="34" charset="-122"/>
                <a:cs typeface="Open Sans" pitchFamily="34" charset="-120"/>
              </a:rPr>
              <a:t>O</a:t>
            </a:r>
            <a:endParaRPr lang="en-US" sz="1200" dirty="0"/>
          </a:p>
        </p:txBody>
      </p:sp>
      <p:sp>
        <p:nvSpPr>
          <p:cNvPr id="74" name="Text 31"/>
          <p:cNvSpPr/>
          <p:nvPr/>
        </p:nvSpPr>
        <p:spPr>
          <a:xfrm>
            <a:off x="7381280" y="2895600"/>
            <a:ext cx="187702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18</a:t>
            </a:r>
            <a:endParaRPr lang="en-US" sz="1200" dirty="0"/>
          </a:p>
        </p:txBody>
      </p:sp>
      <p:sp>
        <p:nvSpPr>
          <p:cNvPr id="75" name="Text 32"/>
          <p:cNvSpPr/>
          <p:nvPr/>
        </p:nvSpPr>
        <p:spPr>
          <a:xfrm>
            <a:off x="9258300" y="2895600"/>
            <a:ext cx="1155948"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2</a:t>
            </a:r>
            <a:endParaRPr lang="en-US" sz="1200" dirty="0"/>
          </a:p>
        </p:txBody>
      </p:sp>
      <p:sp>
        <p:nvSpPr>
          <p:cNvPr id="76" name="Text 33"/>
          <p:cNvSpPr/>
          <p:nvPr/>
        </p:nvSpPr>
        <p:spPr>
          <a:xfrm>
            <a:off x="10414248" y="2895600"/>
            <a:ext cx="1396752"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333333"/>
                </a:solidFill>
                <a:latin typeface="Open Sans" pitchFamily="34" charset="0"/>
                <a:ea typeface="Open Sans" pitchFamily="34" charset="-122"/>
                <a:cs typeface="Open Sans" pitchFamily="34" charset="-120"/>
              </a:rPr>
              <a:t>36</a:t>
            </a:r>
            <a:endParaRPr lang="en-US" sz="1200" dirty="0"/>
          </a:p>
        </p:txBody>
      </p:sp>
      <p:sp>
        <p:nvSpPr>
          <p:cNvPr id="77" name="Text 34"/>
          <p:cNvSpPr/>
          <p:nvPr/>
        </p:nvSpPr>
        <p:spPr>
          <a:xfrm>
            <a:off x="5957545" y="3276600"/>
            <a:ext cx="4861858"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Masa total de productos</a:t>
            </a:r>
            <a:endParaRPr lang="en-US" sz="1200" dirty="0"/>
          </a:p>
        </p:txBody>
      </p:sp>
      <p:sp>
        <p:nvSpPr>
          <p:cNvPr id="78" name="Text 35"/>
          <p:cNvSpPr/>
          <p:nvPr/>
        </p:nvSpPr>
        <p:spPr>
          <a:xfrm>
            <a:off x="10414248" y="3276600"/>
            <a:ext cx="1396752"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36 g</a:t>
            </a:r>
            <a:endParaRPr lang="en-US" sz="1200" dirty="0"/>
          </a:p>
        </p:txBody>
      </p:sp>
      <p:sp>
        <p:nvSpPr>
          <p:cNvPr id="79" name="Text 36"/>
          <p:cNvSpPr/>
          <p:nvPr/>
        </p:nvSpPr>
        <p:spPr>
          <a:xfrm>
            <a:off x="381000" y="4572000"/>
            <a:ext cx="11430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Conservación de la Masa</a:t>
            </a:r>
            <a:endParaRPr lang="en-US" sz="1800" dirty="0"/>
          </a:p>
        </p:txBody>
      </p:sp>
      <p:sp>
        <p:nvSpPr>
          <p:cNvPr id="80" name="Text 37"/>
          <p:cNvSpPr/>
          <p:nvPr/>
        </p:nvSpPr>
        <p:spPr>
          <a:xfrm>
            <a:off x="381000" y="5162550"/>
            <a:ext cx="5715000"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La masa total de los reactivos (36 g) es igual a la masa total de los productos (36 g), confirmando la Ley de Conservación de la Masa.</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838200"/>
          </a:xfrm>
          <a:prstGeom prst="rect">
            <a:avLst/>
          </a:prstGeom>
        </p:spPr>
      </p:pic>
      <p:pic>
        <p:nvPicPr>
          <p:cNvPr id="5" name="Image 3" descr="preencoded.png"/>
          <p:cNvPicPr>
            <a:picLocks noChangeAspect="1"/>
          </p:cNvPicPr>
          <p:nvPr/>
        </p:nvPicPr>
        <p:blipFill>
          <a:blip r:embed="rId6"/>
          <a:stretch>
            <a:fillRect/>
          </a:stretch>
        </p:blipFill>
        <p:spPr>
          <a:xfrm>
            <a:off x="381000" y="1219200"/>
            <a:ext cx="6796980" cy="4572000"/>
          </a:xfrm>
          <a:prstGeom prst="rect">
            <a:avLst/>
          </a:prstGeom>
        </p:spPr>
      </p:pic>
      <p:pic>
        <p:nvPicPr>
          <p:cNvPr id="6" name="Image 4" descr="preencoded.png"/>
          <p:cNvPicPr>
            <a:picLocks noChangeAspect="1"/>
          </p:cNvPicPr>
          <p:nvPr/>
        </p:nvPicPr>
        <p:blipFill>
          <a:blip r:embed="rId7"/>
          <a:stretch>
            <a:fillRect/>
          </a:stretch>
        </p:blipFill>
        <p:spPr>
          <a:xfrm>
            <a:off x="685800" y="1524000"/>
            <a:ext cx="476250" cy="571500"/>
          </a:xfrm>
          <a:prstGeom prst="rect">
            <a:avLst/>
          </a:prstGeom>
        </p:spPr>
      </p:pic>
      <p:pic>
        <p:nvPicPr>
          <p:cNvPr id="7" name="Image 5" descr="preencoded.png"/>
          <p:cNvPicPr>
            <a:picLocks noChangeAspect="1"/>
          </p:cNvPicPr>
          <p:nvPr/>
        </p:nvPicPr>
        <p:blipFill>
          <a:blip r:embed="rId8"/>
          <a:stretch>
            <a:fillRect/>
          </a:stretch>
        </p:blipFill>
        <p:spPr>
          <a:xfrm>
            <a:off x="800100" y="1638300"/>
            <a:ext cx="247650" cy="342900"/>
          </a:xfrm>
          <a:prstGeom prst="rect">
            <a:avLst/>
          </a:prstGeom>
        </p:spPr>
      </p:pic>
      <p:pic>
        <p:nvPicPr>
          <p:cNvPr id="8" name="Image 6" descr="preencoded.png"/>
          <p:cNvPicPr>
            <a:picLocks noChangeAspect="1"/>
          </p:cNvPicPr>
          <p:nvPr/>
        </p:nvPicPr>
        <p:blipFill>
          <a:blip r:embed="rId9"/>
          <a:stretch>
            <a:fillRect/>
          </a:stretch>
        </p:blipFill>
        <p:spPr>
          <a:xfrm>
            <a:off x="685800" y="4381500"/>
            <a:ext cx="6187380" cy="1104900"/>
          </a:xfrm>
          <a:prstGeom prst="rect">
            <a:avLst/>
          </a:prstGeom>
        </p:spPr>
      </p:pic>
      <p:pic>
        <p:nvPicPr>
          <p:cNvPr id="9" name="Image 7" descr="preencoded.png"/>
          <p:cNvPicPr>
            <a:picLocks noChangeAspect="1"/>
          </p:cNvPicPr>
          <p:nvPr/>
        </p:nvPicPr>
        <p:blipFill>
          <a:blip r:embed="rId10"/>
          <a:stretch>
            <a:fillRect/>
          </a:stretch>
        </p:blipFill>
        <p:spPr>
          <a:xfrm>
            <a:off x="838200" y="4581525"/>
            <a:ext cx="152400" cy="171450"/>
          </a:xfrm>
          <a:prstGeom prst="rect">
            <a:avLst/>
          </a:prstGeom>
        </p:spPr>
      </p:pic>
      <p:pic>
        <p:nvPicPr>
          <p:cNvPr id="10" name="Image 8" descr="preencoded.png"/>
          <p:cNvPicPr>
            <a:picLocks noChangeAspect="1"/>
          </p:cNvPicPr>
          <p:nvPr/>
        </p:nvPicPr>
        <p:blipFill>
          <a:blip r:embed="rId11"/>
          <a:stretch>
            <a:fillRect/>
          </a:stretch>
        </p:blipFill>
        <p:spPr>
          <a:xfrm>
            <a:off x="1600200" y="5114925"/>
            <a:ext cx="161925" cy="171450"/>
          </a:xfrm>
          <a:prstGeom prst="rect">
            <a:avLst/>
          </a:prstGeom>
        </p:spPr>
      </p:pic>
      <p:pic>
        <p:nvPicPr>
          <p:cNvPr id="11" name="Image 9" descr="preencoded.png"/>
          <p:cNvPicPr>
            <a:picLocks noChangeAspect="1"/>
          </p:cNvPicPr>
          <p:nvPr/>
        </p:nvPicPr>
        <p:blipFill>
          <a:blip r:embed="rId12"/>
          <a:stretch>
            <a:fillRect/>
          </a:stretch>
        </p:blipFill>
        <p:spPr>
          <a:xfrm>
            <a:off x="7330380" y="1219200"/>
            <a:ext cx="4480471" cy="1143000"/>
          </a:xfrm>
          <a:prstGeom prst="rect">
            <a:avLst/>
          </a:prstGeom>
        </p:spPr>
      </p:pic>
      <p:pic>
        <p:nvPicPr>
          <p:cNvPr id="12" name="Image 10" descr="preencoded.png"/>
          <p:cNvPicPr>
            <a:picLocks noChangeAspect="1"/>
          </p:cNvPicPr>
          <p:nvPr/>
        </p:nvPicPr>
        <p:blipFill>
          <a:blip r:embed="rId13"/>
          <a:stretch>
            <a:fillRect/>
          </a:stretch>
        </p:blipFill>
        <p:spPr>
          <a:xfrm>
            <a:off x="7520880" y="1752600"/>
            <a:ext cx="323850" cy="419100"/>
          </a:xfrm>
          <a:prstGeom prst="rect">
            <a:avLst/>
          </a:prstGeom>
        </p:spPr>
      </p:pic>
      <p:pic>
        <p:nvPicPr>
          <p:cNvPr id="13" name="Image 11" descr="preencoded.png"/>
          <p:cNvPicPr>
            <a:picLocks noChangeAspect="1"/>
          </p:cNvPicPr>
          <p:nvPr/>
        </p:nvPicPr>
        <p:blipFill>
          <a:blip r:embed="rId14"/>
          <a:stretch>
            <a:fillRect/>
          </a:stretch>
        </p:blipFill>
        <p:spPr>
          <a:xfrm>
            <a:off x="7597080" y="1828800"/>
            <a:ext cx="171450" cy="266700"/>
          </a:xfrm>
          <a:prstGeom prst="rect">
            <a:avLst/>
          </a:prstGeom>
        </p:spPr>
      </p:pic>
      <p:pic>
        <p:nvPicPr>
          <p:cNvPr id="14" name="Image 12" descr="preencoded.png"/>
          <p:cNvPicPr>
            <a:picLocks noChangeAspect="1"/>
          </p:cNvPicPr>
          <p:nvPr/>
        </p:nvPicPr>
        <p:blipFill>
          <a:blip r:embed="rId15"/>
          <a:stretch>
            <a:fillRect/>
          </a:stretch>
        </p:blipFill>
        <p:spPr>
          <a:xfrm>
            <a:off x="7330380" y="2590800"/>
            <a:ext cx="4480471" cy="3048000"/>
          </a:xfrm>
          <a:prstGeom prst="rect">
            <a:avLst/>
          </a:prstGeom>
        </p:spPr>
      </p:pic>
      <p:pic>
        <p:nvPicPr>
          <p:cNvPr id="15" name="Image 13" descr="preencoded.png"/>
          <p:cNvPicPr>
            <a:picLocks noChangeAspect="1"/>
          </p:cNvPicPr>
          <p:nvPr/>
        </p:nvPicPr>
        <p:blipFill>
          <a:blip r:embed="rId16"/>
          <a:stretch>
            <a:fillRect/>
          </a:stretch>
        </p:blipFill>
        <p:spPr>
          <a:xfrm>
            <a:off x="8398966" y="3200400"/>
            <a:ext cx="952500" cy="952500"/>
          </a:xfrm>
          <a:prstGeom prst="rect">
            <a:avLst/>
          </a:prstGeom>
        </p:spPr>
      </p:pic>
      <p:pic>
        <p:nvPicPr>
          <p:cNvPr id="16" name="Image 14" descr="preencoded.png"/>
          <p:cNvPicPr>
            <a:picLocks noChangeAspect="1"/>
          </p:cNvPicPr>
          <p:nvPr/>
        </p:nvPicPr>
        <p:blipFill>
          <a:blip r:embed="rId17"/>
          <a:stretch>
            <a:fillRect/>
          </a:stretch>
        </p:blipFill>
        <p:spPr>
          <a:xfrm>
            <a:off x="9789616" y="3200400"/>
            <a:ext cx="952500" cy="952500"/>
          </a:xfrm>
          <a:prstGeom prst="rect">
            <a:avLst/>
          </a:prstGeom>
        </p:spPr>
      </p:pic>
      <p:pic>
        <p:nvPicPr>
          <p:cNvPr id="17" name="Image 15" descr="preencoded.png"/>
          <p:cNvPicPr>
            <a:picLocks noChangeAspect="1"/>
          </p:cNvPicPr>
          <p:nvPr/>
        </p:nvPicPr>
        <p:blipFill>
          <a:blip r:embed="rId18"/>
          <a:stretch>
            <a:fillRect/>
          </a:stretch>
        </p:blipFill>
        <p:spPr>
          <a:xfrm>
            <a:off x="7520880" y="4381500"/>
            <a:ext cx="4099471" cy="38100"/>
          </a:xfrm>
          <a:prstGeom prst="rect">
            <a:avLst/>
          </a:prstGeom>
        </p:spPr>
      </p:pic>
      <p:pic>
        <p:nvPicPr>
          <p:cNvPr id="18" name="Image 16" descr="preencoded.png"/>
          <p:cNvPicPr>
            <a:picLocks noChangeAspect="1"/>
          </p:cNvPicPr>
          <p:nvPr/>
        </p:nvPicPr>
        <p:blipFill>
          <a:blip r:embed="rId19"/>
          <a:stretch>
            <a:fillRect/>
          </a:stretch>
        </p:blipFill>
        <p:spPr>
          <a:xfrm>
            <a:off x="9103816" y="4610100"/>
            <a:ext cx="428625" cy="495300"/>
          </a:xfrm>
          <a:prstGeom prst="rect">
            <a:avLst/>
          </a:prstGeom>
        </p:spPr>
      </p:pic>
      <p:pic>
        <p:nvPicPr>
          <p:cNvPr id="19" name="Image 17" descr="preencoded.png"/>
          <p:cNvPicPr>
            <a:picLocks noChangeAspect="1"/>
          </p:cNvPicPr>
          <p:nvPr/>
        </p:nvPicPr>
        <p:blipFill>
          <a:blip r:embed="rId20"/>
          <a:stretch>
            <a:fillRect/>
          </a:stretch>
        </p:blipFill>
        <p:spPr>
          <a:xfrm>
            <a:off x="9608641" y="4610100"/>
            <a:ext cx="428625" cy="495300"/>
          </a:xfrm>
          <a:prstGeom prst="rect">
            <a:avLst/>
          </a:prstGeom>
        </p:spPr>
      </p:pic>
      <p:pic>
        <p:nvPicPr>
          <p:cNvPr id="20" name="Image 18" descr="preencoded.png"/>
          <p:cNvPicPr>
            <a:picLocks noChangeAspect="1"/>
          </p:cNvPicPr>
          <p:nvPr/>
        </p:nvPicPr>
        <p:blipFill>
          <a:blip r:embed="rId21"/>
          <a:stretch>
            <a:fillRect/>
          </a:stretch>
        </p:blipFill>
        <p:spPr>
          <a:xfrm>
            <a:off x="0" y="6172200"/>
            <a:ext cx="12192000" cy="571500"/>
          </a:xfrm>
          <a:prstGeom prst="rect">
            <a:avLst/>
          </a:prstGeom>
        </p:spPr>
      </p:pic>
      <p:pic>
        <p:nvPicPr>
          <p:cNvPr id="21" name="Image 19" descr="preencoded.png"/>
          <p:cNvPicPr>
            <a:picLocks noChangeAspect="1"/>
          </p:cNvPicPr>
          <p:nvPr/>
        </p:nvPicPr>
        <p:blipFill>
          <a:blip r:embed="rId22"/>
          <a:stretch>
            <a:fillRect/>
          </a:stretch>
        </p:blipFill>
        <p:spPr>
          <a:xfrm>
            <a:off x="1328738" y="6362700"/>
            <a:ext cx="142875" cy="190500"/>
          </a:xfrm>
          <a:prstGeom prst="rect">
            <a:avLst/>
          </a:prstGeom>
        </p:spPr>
      </p:pic>
      <p:sp>
        <p:nvSpPr>
          <p:cNvPr id="22" name="Text 0"/>
          <p:cNvSpPr/>
          <p:nvPr/>
        </p:nvSpPr>
        <p:spPr>
          <a:xfrm>
            <a:off x="457200" y="2286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Montserrat" pitchFamily="34" charset="0"/>
                <a:ea typeface="Montserrat" pitchFamily="34" charset="-122"/>
                <a:cs typeface="Montserrat" pitchFamily="34" charset="-120"/>
              </a:rPr>
              <a:t>Ley de las Proporciones Definidas</a:t>
            </a:r>
            <a:endParaRPr lang="en-US" sz="2700" dirty="0"/>
          </a:p>
        </p:txBody>
      </p:sp>
      <p:sp>
        <p:nvSpPr>
          <p:cNvPr id="23" name="Text 1"/>
          <p:cNvSpPr/>
          <p:nvPr/>
        </p:nvSpPr>
        <p:spPr>
          <a:xfrm>
            <a:off x="1314450" y="1657350"/>
            <a:ext cx="293751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Postulado de Proust</a:t>
            </a:r>
            <a:endParaRPr lang="en-US" sz="1800" dirty="0"/>
          </a:p>
        </p:txBody>
      </p:sp>
      <p:sp>
        <p:nvSpPr>
          <p:cNvPr id="24" name="Text 2"/>
          <p:cNvSpPr/>
          <p:nvPr/>
        </p:nvSpPr>
        <p:spPr>
          <a:xfrm>
            <a:off x="685800" y="2324100"/>
            <a:ext cx="6187380" cy="10668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La Ley de las Proporciones Definidas, formulada por Joseph Louis Proust en 1799, establece que un compuesto químico puro siempre contiene los mismos elementos combinados en la misma proporción en masa, sin importar su origen o el método de preparación.</a:t>
            </a:r>
            <a:endParaRPr lang="en-US" sz="1350" dirty="0"/>
          </a:p>
        </p:txBody>
      </p:sp>
      <p:sp>
        <p:nvSpPr>
          <p:cNvPr id="25" name="Text 3"/>
          <p:cNvSpPr/>
          <p:nvPr/>
        </p:nvSpPr>
        <p:spPr>
          <a:xfrm>
            <a:off x="685800" y="3619500"/>
            <a:ext cx="6187380"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Esto significa que la composición elemental de una sustancia pura es constante y característica de esa sustancia.</a:t>
            </a:r>
            <a:endParaRPr lang="en-US" sz="1350" dirty="0"/>
          </a:p>
        </p:txBody>
      </p:sp>
      <p:sp>
        <p:nvSpPr>
          <p:cNvPr id="26" name="Text 4"/>
          <p:cNvSpPr/>
          <p:nvPr/>
        </p:nvSpPr>
        <p:spPr>
          <a:xfrm>
            <a:off x="1066800" y="4533900"/>
            <a:ext cx="5882580" cy="800100"/>
          </a:xfrm>
          <a:prstGeom prst="rect">
            <a:avLst/>
          </a:prstGeom>
          <a:noFill/>
          <a:ln/>
        </p:spPr>
        <p:txBody>
          <a:bodyPr vert="horz" wrap="square" lIns="0" tIns="0" rIns="0" bIns="0" rtlCol="0" anchor="t"/>
          <a:lstStyle/>
          <a:p>
            <a:pPr marL="0" indent="0">
              <a:lnSpc>
                <a:spcPts val="2100"/>
              </a:lnSpc>
              <a:buNone/>
            </a:pPr>
            <a:r>
              <a:rPr lang="en-US" sz="1350" i="1" dirty="0">
                <a:solidFill>
                  <a:srgbClr val="4B5563"/>
                </a:solidFill>
                <a:latin typeface="Open Sans" pitchFamily="34" charset="0"/>
                <a:ea typeface="Open Sans" pitchFamily="34" charset="-122"/>
                <a:cs typeface="Open Sans" pitchFamily="34" charset="-120"/>
              </a:rPr>
              <a:t>Por ejemplo, si se analiza una muestra de agua de un río y otra de un laboratorio, ambas tendrán la misma proporción de hidrógeno y oxígeno.</a:t>
            </a:r>
            <a:endParaRPr lang="en-US" sz="1350" dirty="0"/>
          </a:p>
        </p:txBody>
      </p:sp>
      <p:sp>
        <p:nvSpPr>
          <p:cNvPr id="27" name="Text 5"/>
          <p:cNvSpPr/>
          <p:nvPr/>
        </p:nvSpPr>
        <p:spPr>
          <a:xfrm>
            <a:off x="7520880" y="1409700"/>
            <a:ext cx="491936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Montserrat" pitchFamily="34" charset="0"/>
                <a:ea typeface="Montserrat" pitchFamily="34" charset="-122"/>
                <a:cs typeface="Montserrat" pitchFamily="34" charset="-120"/>
              </a:rPr>
              <a:t>Contexto Histórico</a:t>
            </a:r>
            <a:endParaRPr lang="en-US" sz="1500" dirty="0"/>
          </a:p>
        </p:txBody>
      </p:sp>
      <p:sp>
        <p:nvSpPr>
          <p:cNvPr id="28" name="Text 6"/>
          <p:cNvSpPr/>
          <p:nvPr/>
        </p:nvSpPr>
        <p:spPr>
          <a:xfrm>
            <a:off x="7959030" y="1752600"/>
            <a:ext cx="176022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Open Sans" pitchFamily="34" charset="0"/>
                <a:ea typeface="Open Sans" pitchFamily="34" charset="-122"/>
                <a:cs typeface="Open Sans" pitchFamily="34" charset="-120"/>
              </a:rPr>
              <a:t>Joseph Louis Proust</a:t>
            </a:r>
            <a:endParaRPr lang="en-US" sz="1200" dirty="0"/>
          </a:p>
        </p:txBody>
      </p:sp>
      <p:sp>
        <p:nvSpPr>
          <p:cNvPr id="29" name="Text 7"/>
          <p:cNvSpPr/>
          <p:nvPr/>
        </p:nvSpPr>
        <p:spPr>
          <a:xfrm>
            <a:off x="7959030" y="1981200"/>
            <a:ext cx="1760220" cy="190500"/>
          </a:xfrm>
          <a:prstGeom prst="rect">
            <a:avLst/>
          </a:prstGeom>
          <a:noFill/>
          <a:ln/>
        </p:spPr>
        <p:txBody>
          <a:bodyPr vert="horz" wrap="square" lIns="0" tIns="0" rIns="0" bIns="0" rtlCol="0" anchor="t"/>
          <a:lstStyle/>
          <a:p>
            <a:pPr marL="0" indent="0">
              <a:lnSpc>
                <a:spcPts val="1500"/>
              </a:lnSpc>
              <a:buNone/>
            </a:pPr>
            <a:r>
              <a:rPr lang="en-US" sz="1050" dirty="0">
                <a:solidFill>
                  <a:srgbClr val="333333"/>
                </a:solidFill>
                <a:latin typeface="Open Sans" pitchFamily="34" charset="0"/>
                <a:ea typeface="Open Sans" pitchFamily="34" charset="-122"/>
                <a:cs typeface="Open Sans" pitchFamily="34" charset="-120"/>
              </a:rPr>
              <a:t>Químico francés (1799)</a:t>
            </a:r>
            <a:endParaRPr lang="en-US" sz="1050" dirty="0"/>
          </a:p>
        </p:txBody>
      </p:sp>
      <p:sp>
        <p:nvSpPr>
          <p:cNvPr id="30" name="Text 8"/>
          <p:cNvSpPr/>
          <p:nvPr/>
        </p:nvSpPr>
        <p:spPr>
          <a:xfrm>
            <a:off x="7520880" y="2781300"/>
            <a:ext cx="491936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Montserrat" pitchFamily="34" charset="0"/>
                <a:ea typeface="Montserrat" pitchFamily="34" charset="-122"/>
                <a:cs typeface="Montserrat" pitchFamily="34" charset="-120"/>
              </a:rPr>
              <a:t>Composición Constante</a:t>
            </a:r>
            <a:endParaRPr lang="en-US" sz="1500" dirty="0"/>
          </a:p>
        </p:txBody>
      </p:sp>
      <p:sp>
        <p:nvSpPr>
          <p:cNvPr id="31" name="Text 9"/>
          <p:cNvSpPr/>
          <p:nvPr/>
        </p:nvSpPr>
        <p:spPr>
          <a:xfrm>
            <a:off x="8789491" y="3200400"/>
            <a:ext cx="952500" cy="952500"/>
          </a:xfrm>
          <a:prstGeom prst="rect">
            <a:avLst/>
          </a:prstGeom>
          <a:noFill/>
          <a:ln/>
        </p:spPr>
        <p:txBody>
          <a:bodyPr vert="horz" wrap="square" lIns="0" tIns="0" rIns="0" bIns="0" rtlCol="0" anchor="t"/>
          <a:lstStyle/>
          <a:p>
            <a:pPr marL="0" indent="0">
              <a:lnSpc>
                <a:spcPts val="2700"/>
              </a:lnSpc>
              <a:buNone/>
            </a:pPr>
            <a:r>
              <a:rPr lang="en-US" sz="1800" b="1" dirty="0">
                <a:solidFill>
                  <a:srgbClr val="1D4ED8"/>
                </a:solidFill>
                <a:latin typeface="Open Sans" pitchFamily="34" charset="0"/>
                <a:ea typeface="Open Sans" pitchFamily="34" charset="-122"/>
                <a:cs typeface="Open Sans" pitchFamily="34" charset="-120"/>
              </a:rPr>
              <a:t>H</a:t>
            </a:r>
            <a:r>
              <a:rPr lang="en-US" sz="900" b="1" dirty="0">
                <a:solidFill>
                  <a:srgbClr val="1D4ED8"/>
                </a:solidFill>
                <a:latin typeface="Open Sans" pitchFamily="34" charset="0"/>
                <a:ea typeface="Open Sans" pitchFamily="34" charset="-122"/>
                <a:cs typeface="Open Sans" pitchFamily="34" charset="-120"/>
              </a:rPr>
              <a:t>Hidrógeno</a:t>
            </a:r>
            <a:endParaRPr lang="en-US" sz="1800" dirty="0"/>
          </a:p>
        </p:txBody>
      </p:sp>
      <p:sp>
        <p:nvSpPr>
          <p:cNvPr id="32" name="Text 10"/>
          <p:cNvSpPr/>
          <p:nvPr/>
        </p:nvSpPr>
        <p:spPr>
          <a:xfrm>
            <a:off x="9503866" y="3524250"/>
            <a:ext cx="160020" cy="304800"/>
          </a:xfrm>
          <a:prstGeom prst="rect">
            <a:avLst/>
          </a:prstGeom>
          <a:noFill/>
          <a:ln/>
        </p:spPr>
        <p:txBody>
          <a:bodyPr vert="horz" wrap="square" lIns="0" tIns="0" rIns="0" bIns="0" rtlCol="0" anchor="t"/>
          <a:lstStyle/>
          <a:p>
            <a:pPr marL="0" indent="0">
              <a:lnSpc>
                <a:spcPts val="2400"/>
              </a:lnSpc>
              <a:buNone/>
            </a:pPr>
            <a:r>
              <a:rPr lang="en-US" sz="1800" dirty="0">
                <a:solidFill>
                  <a:srgbClr val="333333"/>
                </a:solidFill>
                <a:latin typeface="Open Sans" pitchFamily="34" charset="0"/>
                <a:ea typeface="Open Sans" pitchFamily="34" charset="-122"/>
                <a:cs typeface="Open Sans" pitchFamily="34" charset="-120"/>
              </a:rPr>
              <a:t>×</a:t>
            </a:r>
            <a:endParaRPr lang="en-US" sz="1800" dirty="0"/>
          </a:p>
        </p:txBody>
      </p:sp>
      <p:sp>
        <p:nvSpPr>
          <p:cNvPr id="33" name="Text 11"/>
          <p:cNvSpPr/>
          <p:nvPr/>
        </p:nvSpPr>
        <p:spPr>
          <a:xfrm>
            <a:off x="10175379" y="3200400"/>
            <a:ext cx="952500" cy="952500"/>
          </a:xfrm>
          <a:prstGeom prst="rect">
            <a:avLst/>
          </a:prstGeom>
          <a:noFill/>
          <a:ln/>
        </p:spPr>
        <p:txBody>
          <a:bodyPr vert="horz" wrap="square" lIns="0" tIns="0" rIns="0" bIns="0" rtlCol="0" anchor="t"/>
          <a:lstStyle/>
          <a:p>
            <a:pPr marL="0" indent="0">
              <a:lnSpc>
                <a:spcPts val="2700"/>
              </a:lnSpc>
              <a:buNone/>
            </a:pPr>
            <a:r>
              <a:rPr lang="en-US" sz="1800" b="1" dirty="0">
                <a:solidFill>
                  <a:srgbClr val="B91C1C"/>
                </a:solidFill>
                <a:latin typeface="Open Sans" pitchFamily="34" charset="0"/>
                <a:ea typeface="Open Sans" pitchFamily="34" charset="-122"/>
                <a:cs typeface="Open Sans" pitchFamily="34" charset="-120"/>
              </a:rPr>
              <a:t>O</a:t>
            </a:r>
            <a:r>
              <a:rPr lang="en-US" sz="900" b="1" dirty="0">
                <a:solidFill>
                  <a:srgbClr val="B91C1C"/>
                </a:solidFill>
                <a:latin typeface="Open Sans" pitchFamily="34" charset="0"/>
                <a:ea typeface="Open Sans" pitchFamily="34" charset="-122"/>
                <a:cs typeface="Open Sans" pitchFamily="34" charset="-120"/>
              </a:rPr>
              <a:t>Oxígeno</a:t>
            </a:r>
            <a:endParaRPr lang="en-US" sz="1800" dirty="0"/>
          </a:p>
        </p:txBody>
      </p:sp>
      <p:sp>
        <p:nvSpPr>
          <p:cNvPr id="34" name="Text 12"/>
          <p:cNvSpPr/>
          <p:nvPr/>
        </p:nvSpPr>
        <p:spPr>
          <a:xfrm>
            <a:off x="9152394" y="4686300"/>
            <a:ext cx="331470" cy="190500"/>
          </a:xfrm>
          <a:prstGeom prst="rect">
            <a:avLst/>
          </a:prstGeom>
          <a:noFill/>
          <a:ln/>
        </p:spPr>
        <p:txBody>
          <a:bodyPr vert="horz" wrap="square" lIns="0" tIns="0" rIns="0" bIns="0" rtlCol="0" anchor="t"/>
          <a:lstStyle/>
          <a:p>
            <a:pPr marL="0" indent="0" algn="ctr">
              <a:lnSpc>
                <a:spcPts val="1500"/>
              </a:lnSpc>
              <a:buNone/>
            </a:pPr>
            <a:r>
              <a:rPr lang="en-US" sz="1050" b="1" dirty="0">
                <a:solidFill>
                  <a:srgbClr val="333333"/>
                </a:solidFill>
                <a:latin typeface="Open Sans" pitchFamily="34" charset="0"/>
                <a:ea typeface="Open Sans" pitchFamily="34" charset="-122"/>
                <a:cs typeface="Open Sans" pitchFamily="34" charset="-120"/>
              </a:rPr>
              <a:t>H₂O</a:t>
            </a:r>
            <a:endParaRPr lang="en-US" sz="1050" dirty="0"/>
          </a:p>
        </p:txBody>
      </p:sp>
      <p:sp>
        <p:nvSpPr>
          <p:cNvPr id="35" name="Text 13"/>
          <p:cNvSpPr/>
          <p:nvPr/>
        </p:nvSpPr>
        <p:spPr>
          <a:xfrm>
            <a:off x="9152394" y="4876800"/>
            <a:ext cx="33147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333333"/>
                </a:solidFill>
                <a:latin typeface="Open Sans" pitchFamily="34" charset="0"/>
                <a:ea typeface="Open Sans" pitchFamily="34" charset="-122"/>
                <a:cs typeface="Open Sans" pitchFamily="34" charset="-120"/>
              </a:rPr>
              <a:t>Agua</a:t>
            </a:r>
            <a:endParaRPr lang="en-US" sz="900" dirty="0"/>
          </a:p>
        </p:txBody>
      </p:sp>
      <p:sp>
        <p:nvSpPr>
          <p:cNvPr id="36" name="Text 14"/>
          <p:cNvSpPr/>
          <p:nvPr/>
        </p:nvSpPr>
        <p:spPr>
          <a:xfrm>
            <a:off x="9657219" y="4686300"/>
            <a:ext cx="331470" cy="190500"/>
          </a:xfrm>
          <a:prstGeom prst="rect">
            <a:avLst/>
          </a:prstGeom>
          <a:noFill/>
          <a:ln/>
        </p:spPr>
        <p:txBody>
          <a:bodyPr vert="horz" wrap="square" lIns="0" tIns="0" rIns="0" bIns="0" rtlCol="0" anchor="t"/>
          <a:lstStyle/>
          <a:p>
            <a:pPr marL="0" indent="0" algn="ctr">
              <a:lnSpc>
                <a:spcPts val="1500"/>
              </a:lnSpc>
              <a:buNone/>
            </a:pPr>
            <a:r>
              <a:rPr lang="en-US" sz="1050" b="1" dirty="0">
                <a:solidFill>
                  <a:srgbClr val="333333"/>
                </a:solidFill>
                <a:latin typeface="Open Sans" pitchFamily="34" charset="0"/>
                <a:ea typeface="Open Sans" pitchFamily="34" charset="-122"/>
                <a:cs typeface="Open Sans" pitchFamily="34" charset="-120"/>
              </a:rPr>
              <a:t>H₂O</a:t>
            </a:r>
            <a:endParaRPr lang="en-US" sz="1050" dirty="0"/>
          </a:p>
        </p:txBody>
      </p:sp>
      <p:sp>
        <p:nvSpPr>
          <p:cNvPr id="37" name="Text 15"/>
          <p:cNvSpPr/>
          <p:nvPr/>
        </p:nvSpPr>
        <p:spPr>
          <a:xfrm>
            <a:off x="9657219" y="4876800"/>
            <a:ext cx="33147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333333"/>
                </a:solidFill>
                <a:latin typeface="Open Sans" pitchFamily="34" charset="0"/>
                <a:ea typeface="Open Sans" pitchFamily="34" charset="-122"/>
                <a:cs typeface="Open Sans" pitchFamily="34" charset="-120"/>
              </a:rPr>
              <a:t>Agua</a:t>
            </a:r>
            <a:endParaRPr lang="en-US" sz="900" dirty="0"/>
          </a:p>
        </p:txBody>
      </p:sp>
      <p:sp>
        <p:nvSpPr>
          <p:cNvPr id="38" name="Text 16"/>
          <p:cNvSpPr/>
          <p:nvPr/>
        </p:nvSpPr>
        <p:spPr>
          <a:xfrm>
            <a:off x="7110933" y="5257800"/>
            <a:ext cx="4919365"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Open Sans" pitchFamily="34" charset="0"/>
                <a:ea typeface="Open Sans" pitchFamily="34" charset="-122"/>
                <a:cs typeface="Open Sans" pitchFamily="34" charset="-120"/>
              </a:rPr>
              <a:t>Misma proporción en masa, independientemente del origen</a:t>
            </a:r>
            <a:endParaRPr lang="en-US" sz="1050" dirty="0"/>
          </a:p>
        </p:txBody>
      </p:sp>
      <p:sp>
        <p:nvSpPr>
          <p:cNvPr id="39" name="Text 17"/>
          <p:cNvSpPr/>
          <p:nvPr/>
        </p:nvSpPr>
        <p:spPr>
          <a:xfrm>
            <a:off x="-670560" y="6324600"/>
            <a:ext cx="1353312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Open Sans" pitchFamily="34" charset="0"/>
                <a:ea typeface="Open Sans" pitchFamily="34" charset="-122"/>
                <a:cs typeface="Open Sans" pitchFamily="34" charset="-120"/>
              </a:rPr>
              <a:t> La proporción en masa de los elementos en un compuesto es constante y característica de esa sustancia.</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248650"/>
          </a:xfrm>
          <a:prstGeom prst="rect">
            <a:avLst/>
          </a:prstGeom>
        </p:spPr>
      </p:pic>
      <p:pic>
        <p:nvPicPr>
          <p:cNvPr id="3" name="Image 1" descr="preencoded.png"/>
          <p:cNvPicPr>
            <a:picLocks noChangeAspect="1"/>
          </p:cNvPicPr>
          <p:nvPr/>
        </p:nvPicPr>
        <p:blipFill>
          <a:blip r:embed="rId4"/>
          <a:stretch>
            <a:fillRect/>
          </a:stretch>
        </p:blipFill>
        <p:spPr>
          <a:xfrm>
            <a:off x="0" y="0"/>
            <a:ext cx="12192000" cy="8248650"/>
          </a:xfrm>
          <a:prstGeom prst="rect">
            <a:avLst/>
          </a:prstGeom>
        </p:spPr>
      </p:pic>
      <p:pic>
        <p:nvPicPr>
          <p:cNvPr id="4" name="Image 2" descr="preencoded.png"/>
          <p:cNvPicPr>
            <a:picLocks noChangeAspect="1"/>
          </p:cNvPicPr>
          <p:nvPr/>
        </p:nvPicPr>
        <p:blipFill>
          <a:blip r:embed="rId5"/>
          <a:stretch>
            <a:fillRect/>
          </a:stretch>
        </p:blipFill>
        <p:spPr>
          <a:xfrm>
            <a:off x="0" y="0"/>
            <a:ext cx="12192000" cy="838200"/>
          </a:xfrm>
          <a:prstGeom prst="rect">
            <a:avLst/>
          </a:prstGeom>
        </p:spPr>
      </p:pic>
      <p:pic>
        <p:nvPicPr>
          <p:cNvPr id="5" name="Image 3" descr="preencoded.png"/>
          <p:cNvPicPr>
            <a:picLocks noChangeAspect="1"/>
          </p:cNvPicPr>
          <p:nvPr/>
        </p:nvPicPr>
        <p:blipFill>
          <a:blip r:embed="rId6"/>
          <a:stretch>
            <a:fillRect/>
          </a:stretch>
        </p:blipFill>
        <p:spPr>
          <a:xfrm>
            <a:off x="304800" y="1143000"/>
            <a:ext cx="5638800" cy="3543300"/>
          </a:xfrm>
          <a:prstGeom prst="rect">
            <a:avLst/>
          </a:prstGeom>
        </p:spPr>
      </p:pic>
      <p:pic>
        <p:nvPicPr>
          <p:cNvPr id="6" name="Image 4" descr="preencoded.png"/>
          <p:cNvPicPr>
            <a:picLocks noChangeAspect="1"/>
          </p:cNvPicPr>
          <p:nvPr/>
        </p:nvPicPr>
        <p:blipFill>
          <a:blip r:embed="rId7"/>
          <a:stretch>
            <a:fillRect/>
          </a:stretch>
        </p:blipFill>
        <p:spPr>
          <a:xfrm>
            <a:off x="495300" y="1362075"/>
            <a:ext cx="200025" cy="228600"/>
          </a:xfrm>
          <a:prstGeom prst="rect">
            <a:avLst/>
          </a:prstGeom>
        </p:spPr>
      </p:pic>
      <p:pic>
        <p:nvPicPr>
          <p:cNvPr id="7" name="Image 5" descr="preencoded.png"/>
          <p:cNvPicPr>
            <a:picLocks noChangeAspect="1"/>
          </p:cNvPicPr>
          <p:nvPr/>
        </p:nvPicPr>
        <p:blipFill>
          <a:blip r:embed="rId8"/>
          <a:stretch>
            <a:fillRect/>
          </a:stretch>
        </p:blipFill>
        <p:spPr>
          <a:xfrm>
            <a:off x="495300" y="2705100"/>
            <a:ext cx="5257800" cy="609600"/>
          </a:xfrm>
          <a:prstGeom prst="rect">
            <a:avLst/>
          </a:prstGeom>
        </p:spPr>
      </p:pic>
      <p:pic>
        <p:nvPicPr>
          <p:cNvPr id="8" name="Image 6" descr="preencoded.png"/>
          <p:cNvPicPr>
            <a:picLocks noChangeAspect="1"/>
          </p:cNvPicPr>
          <p:nvPr/>
        </p:nvPicPr>
        <p:blipFill>
          <a:blip r:embed="rId9"/>
          <a:stretch>
            <a:fillRect/>
          </a:stretch>
        </p:blipFill>
        <p:spPr>
          <a:xfrm>
            <a:off x="495300" y="3314700"/>
            <a:ext cx="5257800" cy="381000"/>
          </a:xfrm>
          <a:prstGeom prst="rect">
            <a:avLst/>
          </a:prstGeom>
        </p:spPr>
      </p:pic>
      <p:pic>
        <p:nvPicPr>
          <p:cNvPr id="9" name="Image 7" descr="preencoded.png"/>
          <p:cNvPicPr>
            <a:picLocks noChangeAspect="1"/>
          </p:cNvPicPr>
          <p:nvPr/>
        </p:nvPicPr>
        <p:blipFill>
          <a:blip r:embed="rId10"/>
          <a:stretch>
            <a:fillRect/>
          </a:stretch>
        </p:blipFill>
        <p:spPr>
          <a:xfrm>
            <a:off x="495300" y="3695700"/>
            <a:ext cx="5257800" cy="381000"/>
          </a:xfrm>
          <a:prstGeom prst="rect">
            <a:avLst/>
          </a:prstGeom>
        </p:spPr>
      </p:pic>
      <p:pic>
        <p:nvPicPr>
          <p:cNvPr id="10" name="Image 8" descr="preencoded.png"/>
          <p:cNvPicPr>
            <a:picLocks noChangeAspect="1"/>
          </p:cNvPicPr>
          <p:nvPr/>
        </p:nvPicPr>
        <p:blipFill>
          <a:blip r:embed="rId11"/>
          <a:stretch>
            <a:fillRect/>
          </a:stretch>
        </p:blipFill>
        <p:spPr>
          <a:xfrm>
            <a:off x="6248400" y="1143000"/>
            <a:ext cx="5638800" cy="2971800"/>
          </a:xfrm>
          <a:prstGeom prst="rect">
            <a:avLst/>
          </a:prstGeom>
        </p:spPr>
      </p:pic>
      <p:pic>
        <p:nvPicPr>
          <p:cNvPr id="11" name="Image 9" descr="preencoded.png"/>
          <p:cNvPicPr>
            <a:picLocks noChangeAspect="1"/>
          </p:cNvPicPr>
          <p:nvPr/>
        </p:nvPicPr>
        <p:blipFill>
          <a:blip r:embed="rId12"/>
          <a:stretch>
            <a:fillRect/>
          </a:stretch>
        </p:blipFill>
        <p:spPr>
          <a:xfrm>
            <a:off x="6438900" y="1362075"/>
            <a:ext cx="171450" cy="228600"/>
          </a:xfrm>
          <a:prstGeom prst="rect">
            <a:avLst/>
          </a:prstGeom>
        </p:spPr>
      </p:pic>
      <p:pic>
        <p:nvPicPr>
          <p:cNvPr id="12" name="Image 10" descr="preencoded.png"/>
          <p:cNvPicPr>
            <a:picLocks noChangeAspect="1"/>
          </p:cNvPicPr>
          <p:nvPr/>
        </p:nvPicPr>
        <p:blipFill>
          <a:blip r:embed="rId13"/>
          <a:stretch>
            <a:fillRect/>
          </a:stretch>
        </p:blipFill>
        <p:spPr>
          <a:xfrm>
            <a:off x="6438900" y="2895600"/>
            <a:ext cx="2552700" cy="1028700"/>
          </a:xfrm>
          <a:prstGeom prst="rect">
            <a:avLst/>
          </a:prstGeom>
        </p:spPr>
      </p:pic>
      <p:pic>
        <p:nvPicPr>
          <p:cNvPr id="13" name="Image 11" descr="preencoded.png"/>
          <p:cNvPicPr>
            <a:picLocks noChangeAspect="1"/>
          </p:cNvPicPr>
          <p:nvPr/>
        </p:nvPicPr>
        <p:blipFill>
          <a:blip r:embed="rId14"/>
          <a:stretch>
            <a:fillRect/>
          </a:stretch>
        </p:blipFill>
        <p:spPr>
          <a:xfrm>
            <a:off x="9144000" y="2895600"/>
            <a:ext cx="2552700" cy="1028700"/>
          </a:xfrm>
          <a:prstGeom prst="rect">
            <a:avLst/>
          </a:prstGeom>
        </p:spPr>
      </p:pic>
      <p:pic>
        <p:nvPicPr>
          <p:cNvPr id="14" name="Image 12" descr="preencoded.png"/>
          <p:cNvPicPr>
            <a:picLocks noChangeAspect="1"/>
          </p:cNvPicPr>
          <p:nvPr/>
        </p:nvPicPr>
        <p:blipFill>
          <a:blip r:embed="rId15"/>
          <a:stretch>
            <a:fillRect/>
          </a:stretch>
        </p:blipFill>
        <p:spPr>
          <a:xfrm>
            <a:off x="6248400" y="4343400"/>
            <a:ext cx="5638800" cy="2705100"/>
          </a:xfrm>
          <a:prstGeom prst="rect">
            <a:avLst/>
          </a:prstGeom>
        </p:spPr>
      </p:pic>
      <p:pic>
        <p:nvPicPr>
          <p:cNvPr id="15" name="Image 13" descr="preencoded.png"/>
          <p:cNvPicPr>
            <a:picLocks noChangeAspect="1"/>
          </p:cNvPicPr>
          <p:nvPr/>
        </p:nvPicPr>
        <p:blipFill>
          <a:blip r:embed="rId16"/>
          <a:stretch>
            <a:fillRect/>
          </a:stretch>
        </p:blipFill>
        <p:spPr>
          <a:xfrm>
            <a:off x="6438900" y="4562475"/>
            <a:ext cx="257175" cy="228600"/>
          </a:xfrm>
          <a:prstGeom prst="rect">
            <a:avLst/>
          </a:prstGeom>
        </p:spPr>
      </p:pic>
      <p:pic>
        <p:nvPicPr>
          <p:cNvPr id="16" name="Image 14" descr="preencoded.png"/>
          <p:cNvPicPr>
            <a:picLocks noChangeAspect="1"/>
          </p:cNvPicPr>
          <p:nvPr/>
        </p:nvPicPr>
        <p:blipFill>
          <a:blip r:embed="rId17"/>
          <a:stretch>
            <a:fillRect/>
          </a:stretch>
        </p:blipFill>
        <p:spPr>
          <a:xfrm>
            <a:off x="8115300" y="4953000"/>
            <a:ext cx="1905000" cy="1905000"/>
          </a:xfrm>
          <a:prstGeom prst="rect">
            <a:avLst/>
          </a:prstGeom>
        </p:spPr>
      </p:pic>
      <p:pic>
        <p:nvPicPr>
          <p:cNvPr id="17" name="Image 15" descr="preencoded.png"/>
          <p:cNvPicPr>
            <a:picLocks noChangeAspect="1"/>
          </p:cNvPicPr>
          <p:nvPr/>
        </p:nvPicPr>
        <p:blipFill>
          <a:blip r:embed="rId18"/>
          <a:stretch>
            <a:fillRect/>
          </a:stretch>
        </p:blipFill>
        <p:spPr>
          <a:xfrm>
            <a:off x="0" y="7353300"/>
            <a:ext cx="12192000" cy="838200"/>
          </a:xfrm>
          <a:prstGeom prst="rect">
            <a:avLst/>
          </a:prstGeom>
        </p:spPr>
      </p:pic>
      <p:pic>
        <p:nvPicPr>
          <p:cNvPr id="18" name="Image 16" descr="preencoded.png"/>
          <p:cNvPicPr>
            <a:picLocks noChangeAspect="1"/>
          </p:cNvPicPr>
          <p:nvPr/>
        </p:nvPicPr>
        <p:blipFill>
          <a:blip r:embed="rId19"/>
          <a:stretch>
            <a:fillRect/>
          </a:stretch>
        </p:blipFill>
        <p:spPr>
          <a:xfrm>
            <a:off x="623888" y="7543800"/>
            <a:ext cx="142875" cy="190500"/>
          </a:xfrm>
          <a:prstGeom prst="rect">
            <a:avLst/>
          </a:prstGeom>
        </p:spPr>
      </p:pic>
      <p:sp>
        <p:nvSpPr>
          <p:cNvPr id="19" name="Text 0"/>
          <p:cNvSpPr/>
          <p:nvPr/>
        </p:nvSpPr>
        <p:spPr>
          <a:xfrm>
            <a:off x="457200" y="2286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Montserrat" pitchFamily="34" charset="0"/>
                <a:ea typeface="Montserrat" pitchFamily="34" charset="-122"/>
                <a:cs typeface="Montserrat" pitchFamily="34" charset="-120"/>
              </a:rPr>
              <a:t>Ejemplo Práctico: Proporciones Definidas</a:t>
            </a:r>
            <a:endParaRPr lang="en-US" sz="2700" dirty="0"/>
          </a:p>
        </p:txBody>
      </p:sp>
      <p:sp>
        <p:nvSpPr>
          <p:cNvPr id="20" name="Text 1"/>
          <p:cNvSpPr/>
          <p:nvPr/>
        </p:nvSpPr>
        <p:spPr>
          <a:xfrm>
            <a:off x="771525" y="1333500"/>
            <a:ext cx="63093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 Composición del Agua</a:t>
            </a:r>
            <a:endParaRPr lang="en-US" sz="1800" dirty="0"/>
          </a:p>
        </p:txBody>
      </p:sp>
      <p:sp>
        <p:nvSpPr>
          <p:cNvPr id="21" name="Text 2"/>
          <p:cNvSpPr/>
          <p:nvPr/>
        </p:nvSpPr>
        <p:spPr>
          <a:xfrm>
            <a:off x="495300" y="1752600"/>
            <a:ext cx="5257800" cy="8001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El agua (H₂O) siempre contiene los mismos elementos combinados en la misma proporción en masa, sin importar su origen.</a:t>
            </a:r>
            <a:endParaRPr lang="en-US" sz="1350" dirty="0"/>
          </a:p>
        </p:txBody>
      </p:sp>
      <p:sp>
        <p:nvSpPr>
          <p:cNvPr id="22" name="Text 3"/>
          <p:cNvSpPr/>
          <p:nvPr/>
        </p:nvSpPr>
        <p:spPr>
          <a:xfrm>
            <a:off x="647700" y="2705100"/>
            <a:ext cx="1263848" cy="6096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Open Sans" pitchFamily="34" charset="0"/>
                <a:ea typeface="Open Sans" pitchFamily="34" charset="-122"/>
                <a:cs typeface="Open Sans" pitchFamily="34" charset="-120"/>
              </a:rPr>
              <a:t>Muestra de Agua</a:t>
            </a:r>
            <a:endParaRPr lang="en-US" sz="1200" dirty="0"/>
          </a:p>
        </p:txBody>
      </p:sp>
      <p:sp>
        <p:nvSpPr>
          <p:cNvPr id="23" name="Text 4"/>
          <p:cNvSpPr/>
          <p:nvPr/>
        </p:nvSpPr>
        <p:spPr>
          <a:xfrm>
            <a:off x="1759148" y="2705100"/>
            <a:ext cx="1039416" cy="609600"/>
          </a:xfrm>
          <a:prstGeom prst="rect">
            <a:avLst/>
          </a:prstGeom>
          <a:noFill/>
          <a:ln/>
        </p:spPr>
        <p:txBody>
          <a:bodyPr vert="horz" wrap="square" lIns="0" tIns="0" rIns="0" bIns="0" rtlCol="0" anchor="t"/>
          <a:lstStyle/>
          <a:p>
            <a:pPr marL="0" indent="0" algn="r">
              <a:lnSpc>
                <a:spcPts val="1800"/>
              </a:lnSpc>
              <a:buNone/>
            </a:pPr>
            <a:r>
              <a:rPr lang="en-US" sz="1200" b="1" dirty="0">
                <a:solidFill>
                  <a:srgbClr val="333333"/>
                </a:solidFill>
                <a:latin typeface="Open Sans" pitchFamily="34" charset="0"/>
                <a:ea typeface="Open Sans" pitchFamily="34" charset="-122"/>
                <a:cs typeface="Open Sans" pitchFamily="34" charset="-120"/>
              </a:rPr>
              <a:t>Masa Total (g)</a:t>
            </a:r>
            <a:endParaRPr lang="en-US" sz="1200" dirty="0"/>
          </a:p>
        </p:txBody>
      </p:sp>
      <p:sp>
        <p:nvSpPr>
          <p:cNvPr id="24" name="Text 5"/>
          <p:cNvSpPr/>
          <p:nvPr/>
        </p:nvSpPr>
        <p:spPr>
          <a:xfrm>
            <a:off x="2798564" y="2705100"/>
            <a:ext cx="1558082" cy="609600"/>
          </a:xfrm>
          <a:prstGeom prst="rect">
            <a:avLst/>
          </a:prstGeom>
          <a:noFill/>
          <a:ln/>
        </p:spPr>
        <p:txBody>
          <a:bodyPr vert="horz" wrap="square" lIns="0" tIns="0" rIns="0" bIns="0" rtlCol="0" anchor="t"/>
          <a:lstStyle/>
          <a:p>
            <a:pPr marL="0" indent="0" algn="r">
              <a:lnSpc>
                <a:spcPts val="1800"/>
              </a:lnSpc>
              <a:buNone/>
            </a:pPr>
            <a:r>
              <a:rPr lang="en-US" sz="1200" b="1" dirty="0">
                <a:solidFill>
                  <a:srgbClr val="333333"/>
                </a:solidFill>
                <a:latin typeface="Open Sans" pitchFamily="34" charset="0"/>
                <a:ea typeface="Open Sans" pitchFamily="34" charset="-122"/>
                <a:cs typeface="Open Sans" pitchFamily="34" charset="-120"/>
              </a:rPr>
              <a:t>Masa de Hidrógeno (g)</a:t>
            </a:r>
            <a:endParaRPr lang="en-US" sz="1200" dirty="0"/>
          </a:p>
        </p:txBody>
      </p:sp>
      <p:sp>
        <p:nvSpPr>
          <p:cNvPr id="25" name="Text 6"/>
          <p:cNvSpPr/>
          <p:nvPr/>
        </p:nvSpPr>
        <p:spPr>
          <a:xfrm>
            <a:off x="4356646" y="2705100"/>
            <a:ext cx="1396454" cy="609600"/>
          </a:xfrm>
          <a:prstGeom prst="rect">
            <a:avLst/>
          </a:prstGeom>
          <a:noFill/>
          <a:ln/>
        </p:spPr>
        <p:txBody>
          <a:bodyPr vert="horz" wrap="square" lIns="0" tIns="0" rIns="0" bIns="0" rtlCol="0" anchor="t"/>
          <a:lstStyle/>
          <a:p>
            <a:pPr marL="0" indent="0" algn="r">
              <a:lnSpc>
                <a:spcPts val="1800"/>
              </a:lnSpc>
              <a:buNone/>
            </a:pPr>
            <a:r>
              <a:rPr lang="en-US" sz="1200" b="1" dirty="0">
                <a:solidFill>
                  <a:srgbClr val="333333"/>
                </a:solidFill>
                <a:latin typeface="Open Sans" pitchFamily="34" charset="0"/>
                <a:ea typeface="Open Sans" pitchFamily="34" charset="-122"/>
                <a:cs typeface="Open Sans" pitchFamily="34" charset="-120"/>
              </a:rPr>
              <a:t>Masa de Oxígeno (g)</a:t>
            </a:r>
            <a:endParaRPr lang="en-US" sz="1200" dirty="0"/>
          </a:p>
        </p:txBody>
      </p:sp>
      <p:sp>
        <p:nvSpPr>
          <p:cNvPr id="26" name="Text 7"/>
          <p:cNvSpPr/>
          <p:nvPr/>
        </p:nvSpPr>
        <p:spPr>
          <a:xfrm>
            <a:off x="647700" y="3314700"/>
            <a:ext cx="1516618"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Open Sans" pitchFamily="34" charset="0"/>
                <a:ea typeface="Open Sans" pitchFamily="34" charset="-122"/>
                <a:cs typeface="Open Sans" pitchFamily="34" charset="-120"/>
              </a:rPr>
              <a:t>Muestra 1</a:t>
            </a:r>
            <a:endParaRPr lang="en-US" sz="1200" dirty="0"/>
          </a:p>
        </p:txBody>
      </p:sp>
      <p:sp>
        <p:nvSpPr>
          <p:cNvPr id="27" name="Text 8"/>
          <p:cNvSpPr/>
          <p:nvPr/>
        </p:nvSpPr>
        <p:spPr>
          <a:xfrm>
            <a:off x="1759148" y="3314700"/>
            <a:ext cx="1039416" cy="381000"/>
          </a:xfrm>
          <a:prstGeom prst="rect">
            <a:avLst/>
          </a:prstGeom>
          <a:noFill/>
          <a:ln/>
        </p:spPr>
        <p:txBody>
          <a:bodyPr vert="horz" wrap="square" lIns="0" tIns="0" rIns="0" bIns="0" rtlCol="0" anchor="t"/>
          <a:lstStyle/>
          <a:p>
            <a:pPr marL="0" indent="0" algn="r">
              <a:lnSpc>
                <a:spcPts val="1800"/>
              </a:lnSpc>
              <a:buNone/>
            </a:pPr>
            <a:r>
              <a:rPr lang="en-US" sz="1200" dirty="0">
                <a:solidFill>
                  <a:srgbClr val="333333"/>
                </a:solidFill>
                <a:latin typeface="Open Sans" pitchFamily="34" charset="0"/>
                <a:ea typeface="Open Sans" pitchFamily="34" charset="-122"/>
                <a:cs typeface="Open Sans" pitchFamily="34" charset="-120"/>
              </a:rPr>
              <a:t>100</a:t>
            </a:r>
            <a:endParaRPr lang="en-US" sz="1200" dirty="0"/>
          </a:p>
        </p:txBody>
      </p:sp>
      <p:sp>
        <p:nvSpPr>
          <p:cNvPr id="28" name="Text 9"/>
          <p:cNvSpPr/>
          <p:nvPr/>
        </p:nvSpPr>
        <p:spPr>
          <a:xfrm>
            <a:off x="2798564" y="3314700"/>
            <a:ext cx="1558082" cy="381000"/>
          </a:xfrm>
          <a:prstGeom prst="rect">
            <a:avLst/>
          </a:prstGeom>
          <a:noFill/>
          <a:ln/>
        </p:spPr>
        <p:txBody>
          <a:bodyPr vert="horz" wrap="square" lIns="0" tIns="0" rIns="0" bIns="0" rtlCol="0" anchor="t"/>
          <a:lstStyle/>
          <a:p>
            <a:pPr marL="0" indent="0" algn="r">
              <a:lnSpc>
                <a:spcPts val="1800"/>
              </a:lnSpc>
              <a:buNone/>
            </a:pPr>
            <a:r>
              <a:rPr lang="en-US" sz="1200" dirty="0">
                <a:solidFill>
                  <a:srgbClr val="333333"/>
                </a:solidFill>
                <a:latin typeface="Open Sans" pitchFamily="34" charset="0"/>
                <a:ea typeface="Open Sans" pitchFamily="34" charset="-122"/>
                <a:cs typeface="Open Sans" pitchFamily="34" charset="-120"/>
              </a:rPr>
              <a:t>11.19</a:t>
            </a:r>
            <a:endParaRPr lang="en-US" sz="1200" dirty="0"/>
          </a:p>
        </p:txBody>
      </p:sp>
      <p:sp>
        <p:nvSpPr>
          <p:cNvPr id="29" name="Text 10"/>
          <p:cNvSpPr/>
          <p:nvPr/>
        </p:nvSpPr>
        <p:spPr>
          <a:xfrm>
            <a:off x="4077355" y="3314700"/>
            <a:ext cx="1675745" cy="381000"/>
          </a:xfrm>
          <a:prstGeom prst="rect">
            <a:avLst/>
          </a:prstGeom>
          <a:noFill/>
          <a:ln/>
        </p:spPr>
        <p:txBody>
          <a:bodyPr vert="horz" wrap="square" lIns="0" tIns="0" rIns="0" bIns="0" rtlCol="0" anchor="t"/>
          <a:lstStyle/>
          <a:p>
            <a:pPr marL="0" indent="0" algn="r">
              <a:lnSpc>
                <a:spcPts val="1800"/>
              </a:lnSpc>
              <a:buNone/>
            </a:pPr>
            <a:r>
              <a:rPr lang="en-US" sz="1200" dirty="0">
                <a:solidFill>
                  <a:srgbClr val="333333"/>
                </a:solidFill>
                <a:latin typeface="Open Sans" pitchFamily="34" charset="0"/>
                <a:ea typeface="Open Sans" pitchFamily="34" charset="-122"/>
                <a:cs typeface="Open Sans" pitchFamily="34" charset="-120"/>
              </a:rPr>
              <a:t>88.81</a:t>
            </a:r>
            <a:endParaRPr lang="en-US" sz="1200" dirty="0"/>
          </a:p>
        </p:txBody>
      </p:sp>
      <p:sp>
        <p:nvSpPr>
          <p:cNvPr id="30" name="Text 11"/>
          <p:cNvSpPr/>
          <p:nvPr/>
        </p:nvSpPr>
        <p:spPr>
          <a:xfrm>
            <a:off x="647700" y="3695700"/>
            <a:ext cx="1516618"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Open Sans" pitchFamily="34" charset="0"/>
                <a:ea typeface="Open Sans" pitchFamily="34" charset="-122"/>
                <a:cs typeface="Open Sans" pitchFamily="34" charset="-120"/>
              </a:rPr>
              <a:t>Muestra 2</a:t>
            </a:r>
            <a:endParaRPr lang="en-US" sz="1200" dirty="0"/>
          </a:p>
        </p:txBody>
      </p:sp>
      <p:sp>
        <p:nvSpPr>
          <p:cNvPr id="31" name="Text 12"/>
          <p:cNvSpPr/>
          <p:nvPr/>
        </p:nvSpPr>
        <p:spPr>
          <a:xfrm>
            <a:off x="1759148" y="3695700"/>
            <a:ext cx="1039416" cy="381000"/>
          </a:xfrm>
          <a:prstGeom prst="rect">
            <a:avLst/>
          </a:prstGeom>
          <a:noFill/>
          <a:ln/>
        </p:spPr>
        <p:txBody>
          <a:bodyPr vert="horz" wrap="square" lIns="0" tIns="0" rIns="0" bIns="0" rtlCol="0" anchor="t"/>
          <a:lstStyle/>
          <a:p>
            <a:pPr marL="0" indent="0" algn="r">
              <a:lnSpc>
                <a:spcPts val="1800"/>
              </a:lnSpc>
              <a:buNone/>
            </a:pPr>
            <a:r>
              <a:rPr lang="en-US" sz="1200" dirty="0">
                <a:solidFill>
                  <a:srgbClr val="333333"/>
                </a:solidFill>
                <a:latin typeface="Open Sans" pitchFamily="34" charset="0"/>
                <a:ea typeface="Open Sans" pitchFamily="34" charset="-122"/>
                <a:cs typeface="Open Sans" pitchFamily="34" charset="-120"/>
              </a:rPr>
              <a:t>18</a:t>
            </a:r>
            <a:endParaRPr lang="en-US" sz="1200" dirty="0"/>
          </a:p>
        </p:txBody>
      </p:sp>
      <p:sp>
        <p:nvSpPr>
          <p:cNvPr id="32" name="Text 13"/>
          <p:cNvSpPr/>
          <p:nvPr/>
        </p:nvSpPr>
        <p:spPr>
          <a:xfrm>
            <a:off x="2798564" y="3695700"/>
            <a:ext cx="1558082" cy="381000"/>
          </a:xfrm>
          <a:prstGeom prst="rect">
            <a:avLst/>
          </a:prstGeom>
          <a:noFill/>
          <a:ln/>
        </p:spPr>
        <p:txBody>
          <a:bodyPr vert="horz" wrap="square" lIns="0" tIns="0" rIns="0" bIns="0" rtlCol="0" anchor="t"/>
          <a:lstStyle/>
          <a:p>
            <a:pPr marL="0" indent="0" algn="r">
              <a:lnSpc>
                <a:spcPts val="1800"/>
              </a:lnSpc>
              <a:buNone/>
            </a:pPr>
            <a:r>
              <a:rPr lang="en-US" sz="1200" dirty="0">
                <a:solidFill>
                  <a:srgbClr val="333333"/>
                </a:solidFill>
                <a:latin typeface="Open Sans" pitchFamily="34" charset="0"/>
                <a:ea typeface="Open Sans" pitchFamily="34" charset="-122"/>
                <a:cs typeface="Open Sans" pitchFamily="34" charset="-120"/>
              </a:rPr>
              <a:t>2.016</a:t>
            </a:r>
            <a:endParaRPr lang="en-US" sz="1200" dirty="0"/>
          </a:p>
        </p:txBody>
      </p:sp>
      <p:sp>
        <p:nvSpPr>
          <p:cNvPr id="33" name="Text 14"/>
          <p:cNvSpPr/>
          <p:nvPr/>
        </p:nvSpPr>
        <p:spPr>
          <a:xfrm>
            <a:off x="4077355" y="3695700"/>
            <a:ext cx="1675745" cy="381000"/>
          </a:xfrm>
          <a:prstGeom prst="rect">
            <a:avLst/>
          </a:prstGeom>
          <a:noFill/>
          <a:ln/>
        </p:spPr>
        <p:txBody>
          <a:bodyPr vert="horz" wrap="square" lIns="0" tIns="0" rIns="0" bIns="0" rtlCol="0" anchor="t"/>
          <a:lstStyle/>
          <a:p>
            <a:pPr marL="0" indent="0" algn="r">
              <a:lnSpc>
                <a:spcPts val="1800"/>
              </a:lnSpc>
              <a:buNone/>
            </a:pPr>
            <a:r>
              <a:rPr lang="en-US" sz="1200" dirty="0">
                <a:solidFill>
                  <a:srgbClr val="333333"/>
                </a:solidFill>
                <a:latin typeface="Open Sans" pitchFamily="34" charset="0"/>
                <a:ea typeface="Open Sans" pitchFamily="34" charset="-122"/>
                <a:cs typeface="Open Sans" pitchFamily="34" charset="-120"/>
              </a:rPr>
              <a:t>15.999</a:t>
            </a:r>
            <a:endParaRPr lang="en-US" sz="1200" dirty="0"/>
          </a:p>
        </p:txBody>
      </p:sp>
      <p:sp>
        <p:nvSpPr>
          <p:cNvPr id="34" name="Text 15"/>
          <p:cNvSpPr/>
          <p:nvPr/>
        </p:nvSpPr>
        <p:spPr>
          <a:xfrm>
            <a:off x="495300" y="4229100"/>
            <a:ext cx="630936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Proporción H:O (en masa): </a:t>
            </a:r>
            <a:r>
              <a:rPr lang="en-US" sz="1350" b="1" dirty="0">
                <a:solidFill>
                  <a:srgbClr val="333333"/>
                </a:solidFill>
                <a:latin typeface="Open Sans" pitchFamily="34" charset="0"/>
                <a:ea typeface="Open Sans" pitchFamily="34" charset="-122"/>
                <a:cs typeface="Open Sans" pitchFamily="34" charset="-120"/>
              </a:rPr>
              <a:t>1:7.94</a:t>
            </a:r>
            <a:r>
              <a:rPr lang="en-US" sz="1350" dirty="0">
                <a:solidFill>
                  <a:srgbClr val="333333"/>
                </a:solidFill>
                <a:latin typeface="Open Sans" pitchFamily="34" charset="0"/>
                <a:ea typeface="Open Sans" pitchFamily="34" charset="-122"/>
                <a:cs typeface="Open Sans" pitchFamily="34" charset="-120"/>
              </a:rPr>
              <a:t> en ambas muestras</a:t>
            </a:r>
            <a:endParaRPr lang="en-US" sz="1350" dirty="0"/>
          </a:p>
        </p:txBody>
      </p:sp>
      <p:sp>
        <p:nvSpPr>
          <p:cNvPr id="35" name="Text 16"/>
          <p:cNvSpPr/>
          <p:nvPr/>
        </p:nvSpPr>
        <p:spPr>
          <a:xfrm>
            <a:off x="6686550" y="1333500"/>
            <a:ext cx="63093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 Cálculo de Proporciones</a:t>
            </a:r>
            <a:endParaRPr lang="en-US" sz="1800" dirty="0"/>
          </a:p>
        </p:txBody>
      </p:sp>
      <p:sp>
        <p:nvSpPr>
          <p:cNvPr id="36" name="Text 17"/>
          <p:cNvSpPr/>
          <p:nvPr/>
        </p:nvSpPr>
        <p:spPr>
          <a:xfrm>
            <a:off x="6438900" y="1752600"/>
            <a:ext cx="630936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Masa molar del H: </a:t>
            </a:r>
            <a:r>
              <a:rPr lang="en-US" sz="1350" b="1" dirty="0">
                <a:solidFill>
                  <a:srgbClr val="333333"/>
                </a:solidFill>
                <a:latin typeface="Open Sans" pitchFamily="34" charset="0"/>
                <a:ea typeface="Open Sans" pitchFamily="34" charset="-122"/>
                <a:cs typeface="Open Sans" pitchFamily="34" charset="-120"/>
              </a:rPr>
              <a:t>1.008 g/mol</a:t>
            </a:r>
            <a:endParaRPr lang="en-US" sz="1350" dirty="0"/>
          </a:p>
        </p:txBody>
      </p:sp>
      <p:sp>
        <p:nvSpPr>
          <p:cNvPr id="37" name="Text 18"/>
          <p:cNvSpPr/>
          <p:nvPr/>
        </p:nvSpPr>
        <p:spPr>
          <a:xfrm>
            <a:off x="6438900" y="2133600"/>
            <a:ext cx="630936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Masa molar del O: </a:t>
            </a:r>
            <a:r>
              <a:rPr lang="en-US" sz="1350" b="1" dirty="0">
                <a:solidFill>
                  <a:srgbClr val="333333"/>
                </a:solidFill>
                <a:latin typeface="Open Sans" pitchFamily="34" charset="0"/>
                <a:ea typeface="Open Sans" pitchFamily="34" charset="-122"/>
                <a:cs typeface="Open Sans" pitchFamily="34" charset="-120"/>
              </a:rPr>
              <a:t>15.999 g/mol</a:t>
            </a:r>
            <a:endParaRPr lang="en-US" sz="1350" dirty="0"/>
          </a:p>
        </p:txBody>
      </p:sp>
      <p:sp>
        <p:nvSpPr>
          <p:cNvPr id="38" name="Text 19"/>
          <p:cNvSpPr/>
          <p:nvPr/>
        </p:nvSpPr>
        <p:spPr>
          <a:xfrm>
            <a:off x="6438900" y="2514600"/>
            <a:ext cx="630936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Masa molar del H₂O: </a:t>
            </a:r>
            <a:r>
              <a:rPr lang="en-US" sz="1350" b="1" dirty="0">
                <a:solidFill>
                  <a:srgbClr val="333333"/>
                </a:solidFill>
                <a:latin typeface="Open Sans" pitchFamily="34" charset="0"/>
                <a:ea typeface="Open Sans" pitchFamily="34" charset="-122"/>
                <a:cs typeface="Open Sans" pitchFamily="34" charset="-120"/>
              </a:rPr>
              <a:t>(2 × 1.008) + 15.999 = 18.015 g/mol</a:t>
            </a:r>
            <a:endParaRPr lang="en-US" sz="1350" dirty="0"/>
          </a:p>
        </p:txBody>
      </p:sp>
      <p:sp>
        <p:nvSpPr>
          <p:cNvPr id="39" name="Text 20"/>
          <p:cNvSpPr/>
          <p:nvPr/>
        </p:nvSpPr>
        <p:spPr>
          <a:xfrm>
            <a:off x="6553200" y="3009900"/>
            <a:ext cx="278892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33333"/>
                </a:solidFill>
                <a:latin typeface="Open Sans" pitchFamily="34" charset="0"/>
                <a:ea typeface="Open Sans" pitchFamily="34" charset="-122"/>
                <a:cs typeface="Open Sans" pitchFamily="34" charset="-120"/>
              </a:rPr>
              <a:t>Porcentaje de H:</a:t>
            </a:r>
            <a:endParaRPr lang="en-US" sz="1350" dirty="0"/>
          </a:p>
        </p:txBody>
      </p:sp>
      <p:sp>
        <p:nvSpPr>
          <p:cNvPr id="40" name="Text 21"/>
          <p:cNvSpPr/>
          <p:nvPr/>
        </p:nvSpPr>
        <p:spPr>
          <a:xfrm>
            <a:off x="6553200" y="3276600"/>
            <a:ext cx="2324100"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(2 × 1.008) / 18.015 × 100% = </a:t>
            </a:r>
            <a:r>
              <a:rPr lang="en-US" sz="1350" b="1" dirty="0">
                <a:solidFill>
                  <a:srgbClr val="2563EB"/>
                </a:solidFill>
                <a:latin typeface="Open Sans" pitchFamily="34" charset="0"/>
                <a:ea typeface="Open Sans" pitchFamily="34" charset="-122"/>
                <a:cs typeface="Open Sans" pitchFamily="34" charset="-120"/>
              </a:rPr>
              <a:t>11.19%</a:t>
            </a:r>
            <a:endParaRPr lang="en-US" sz="1350" dirty="0"/>
          </a:p>
        </p:txBody>
      </p:sp>
      <p:sp>
        <p:nvSpPr>
          <p:cNvPr id="41" name="Text 22"/>
          <p:cNvSpPr/>
          <p:nvPr/>
        </p:nvSpPr>
        <p:spPr>
          <a:xfrm>
            <a:off x="9258300" y="3009900"/>
            <a:ext cx="278892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33333"/>
                </a:solidFill>
                <a:latin typeface="Open Sans" pitchFamily="34" charset="0"/>
                <a:ea typeface="Open Sans" pitchFamily="34" charset="-122"/>
                <a:cs typeface="Open Sans" pitchFamily="34" charset="-120"/>
              </a:rPr>
              <a:t>Porcentaje de O:</a:t>
            </a:r>
            <a:endParaRPr lang="en-US" sz="1350" dirty="0"/>
          </a:p>
        </p:txBody>
      </p:sp>
      <p:sp>
        <p:nvSpPr>
          <p:cNvPr id="42" name="Text 23"/>
          <p:cNvSpPr/>
          <p:nvPr/>
        </p:nvSpPr>
        <p:spPr>
          <a:xfrm>
            <a:off x="9258300" y="3276600"/>
            <a:ext cx="2324100"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15.999 / 18.015 × 100% = </a:t>
            </a:r>
            <a:r>
              <a:rPr lang="en-US" sz="1350" b="1" dirty="0">
                <a:solidFill>
                  <a:srgbClr val="DC2626"/>
                </a:solidFill>
                <a:latin typeface="Open Sans" pitchFamily="34" charset="0"/>
                <a:ea typeface="Open Sans" pitchFamily="34" charset="-122"/>
                <a:cs typeface="Open Sans" pitchFamily="34" charset="-120"/>
              </a:rPr>
              <a:t>88.81%</a:t>
            </a:r>
            <a:endParaRPr lang="en-US" sz="1350" dirty="0"/>
          </a:p>
        </p:txBody>
      </p:sp>
      <p:sp>
        <p:nvSpPr>
          <p:cNvPr id="43" name="Text 24"/>
          <p:cNvSpPr/>
          <p:nvPr/>
        </p:nvSpPr>
        <p:spPr>
          <a:xfrm>
            <a:off x="6772275" y="4533900"/>
            <a:ext cx="63093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 Proporción en Masa del Agua</a:t>
            </a:r>
            <a:endParaRPr lang="en-US" sz="1800" dirty="0"/>
          </a:p>
        </p:txBody>
      </p:sp>
      <p:sp>
        <p:nvSpPr>
          <p:cNvPr id="44" name="Text 25"/>
          <p:cNvSpPr/>
          <p:nvPr/>
        </p:nvSpPr>
        <p:spPr>
          <a:xfrm>
            <a:off x="457200" y="7505700"/>
            <a:ext cx="11277600" cy="5334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Open Sans" pitchFamily="34" charset="0"/>
                <a:ea typeface="Open Sans" pitchFamily="34" charset="-122"/>
                <a:cs typeface="Open Sans" pitchFamily="34" charset="-120"/>
              </a:rPr>
              <a:t> </a:t>
            </a:r>
            <a:r>
              <a:rPr lang="en-US" sz="1500" b="1" dirty="0">
                <a:solidFill>
                  <a:srgbClr val="374151"/>
                </a:solidFill>
                <a:latin typeface="Open Sans" pitchFamily="34" charset="0"/>
                <a:ea typeface="Open Sans" pitchFamily="34" charset="-122"/>
                <a:cs typeface="Open Sans" pitchFamily="34" charset="-120"/>
              </a:rPr>
              <a:t>Ley de las Proporciones Definidas:</a:t>
            </a:r>
            <a:r>
              <a:rPr lang="en-US" sz="1500" dirty="0">
                <a:solidFill>
                  <a:srgbClr val="374151"/>
                </a:solidFill>
                <a:latin typeface="Open Sans" pitchFamily="34" charset="0"/>
                <a:ea typeface="Open Sans" pitchFamily="34" charset="-122"/>
                <a:cs typeface="Open Sans" pitchFamily="34" charset="-120"/>
              </a:rPr>
              <a:t> La composición elemental de una sustancia pura es constante y característica de esa sustancia.</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67550"/>
          </a:xfrm>
          <a:prstGeom prst="rect">
            <a:avLst/>
          </a:prstGeom>
        </p:spPr>
      </p:pic>
      <p:pic>
        <p:nvPicPr>
          <p:cNvPr id="3" name="Image 1" descr="preencoded.png"/>
          <p:cNvPicPr>
            <a:picLocks noChangeAspect="1"/>
          </p:cNvPicPr>
          <p:nvPr/>
        </p:nvPicPr>
        <p:blipFill>
          <a:blip r:embed="rId4"/>
          <a:stretch>
            <a:fillRect/>
          </a:stretch>
        </p:blipFill>
        <p:spPr>
          <a:xfrm>
            <a:off x="0" y="0"/>
            <a:ext cx="12192000" cy="7067550"/>
          </a:xfrm>
          <a:prstGeom prst="rect">
            <a:avLst/>
          </a:prstGeom>
        </p:spPr>
      </p:pic>
      <p:pic>
        <p:nvPicPr>
          <p:cNvPr id="4" name="Image 2" descr="preencoded.png"/>
          <p:cNvPicPr>
            <a:picLocks noChangeAspect="1"/>
          </p:cNvPicPr>
          <p:nvPr/>
        </p:nvPicPr>
        <p:blipFill>
          <a:blip r:embed="rId5"/>
          <a:stretch>
            <a:fillRect/>
          </a:stretch>
        </p:blipFill>
        <p:spPr>
          <a:xfrm>
            <a:off x="0" y="0"/>
            <a:ext cx="12192000" cy="838200"/>
          </a:xfrm>
          <a:prstGeom prst="rect">
            <a:avLst/>
          </a:prstGeom>
        </p:spPr>
      </p:pic>
      <p:pic>
        <p:nvPicPr>
          <p:cNvPr id="5" name="Image 3" descr="preencoded.png"/>
          <p:cNvPicPr>
            <a:picLocks noChangeAspect="1"/>
          </p:cNvPicPr>
          <p:nvPr/>
        </p:nvPicPr>
        <p:blipFill>
          <a:blip r:embed="rId6"/>
          <a:stretch>
            <a:fillRect/>
          </a:stretch>
        </p:blipFill>
        <p:spPr>
          <a:xfrm>
            <a:off x="304800" y="1143000"/>
            <a:ext cx="6858000" cy="1562100"/>
          </a:xfrm>
          <a:prstGeom prst="rect">
            <a:avLst/>
          </a:prstGeom>
        </p:spPr>
      </p:pic>
      <p:pic>
        <p:nvPicPr>
          <p:cNvPr id="6" name="Image 4" descr="preencoded.png"/>
          <p:cNvPicPr>
            <a:picLocks noChangeAspect="1"/>
          </p:cNvPicPr>
          <p:nvPr/>
        </p:nvPicPr>
        <p:blipFill>
          <a:blip r:embed="rId7"/>
          <a:stretch>
            <a:fillRect/>
          </a:stretch>
        </p:blipFill>
        <p:spPr>
          <a:xfrm>
            <a:off x="304800" y="2895600"/>
            <a:ext cx="6858000" cy="1562100"/>
          </a:xfrm>
          <a:prstGeom prst="rect">
            <a:avLst/>
          </a:prstGeom>
        </p:spPr>
      </p:pic>
      <p:pic>
        <p:nvPicPr>
          <p:cNvPr id="7" name="Image 5" descr="preencoded.png"/>
          <p:cNvPicPr>
            <a:picLocks noChangeAspect="1"/>
          </p:cNvPicPr>
          <p:nvPr/>
        </p:nvPicPr>
        <p:blipFill>
          <a:blip r:embed="rId8"/>
          <a:stretch>
            <a:fillRect/>
          </a:stretch>
        </p:blipFill>
        <p:spPr>
          <a:xfrm>
            <a:off x="304800" y="4648200"/>
            <a:ext cx="6858000" cy="1562100"/>
          </a:xfrm>
          <a:prstGeom prst="rect">
            <a:avLst/>
          </a:prstGeom>
        </p:spPr>
      </p:pic>
      <p:pic>
        <p:nvPicPr>
          <p:cNvPr id="8" name="Image 6" descr="preencoded.png"/>
          <p:cNvPicPr>
            <a:picLocks noChangeAspect="1"/>
          </p:cNvPicPr>
          <p:nvPr/>
        </p:nvPicPr>
        <p:blipFill>
          <a:blip r:embed="rId9"/>
          <a:stretch>
            <a:fillRect/>
          </a:stretch>
        </p:blipFill>
        <p:spPr>
          <a:xfrm>
            <a:off x="7391400" y="1266825"/>
            <a:ext cx="4495800" cy="2438400"/>
          </a:xfrm>
          <a:prstGeom prst="rect">
            <a:avLst/>
          </a:prstGeom>
        </p:spPr>
      </p:pic>
      <p:pic>
        <p:nvPicPr>
          <p:cNvPr id="9" name="Image 7" descr="preencoded.png"/>
          <p:cNvPicPr>
            <a:picLocks noChangeAspect="1"/>
          </p:cNvPicPr>
          <p:nvPr/>
        </p:nvPicPr>
        <p:blipFill>
          <a:blip r:embed="rId10"/>
          <a:stretch>
            <a:fillRect/>
          </a:stretch>
        </p:blipFill>
        <p:spPr>
          <a:xfrm>
            <a:off x="7391400" y="3857625"/>
            <a:ext cx="666750" cy="666750"/>
          </a:xfrm>
          <a:prstGeom prst="rect">
            <a:avLst/>
          </a:prstGeom>
        </p:spPr>
      </p:pic>
      <p:pic>
        <p:nvPicPr>
          <p:cNvPr id="10" name="Image 8" descr="preencoded.png"/>
          <p:cNvPicPr>
            <a:picLocks noChangeAspect="1"/>
          </p:cNvPicPr>
          <p:nvPr/>
        </p:nvPicPr>
        <p:blipFill>
          <a:blip r:embed="rId11"/>
          <a:stretch>
            <a:fillRect/>
          </a:stretch>
        </p:blipFill>
        <p:spPr>
          <a:xfrm>
            <a:off x="7581900" y="4019550"/>
            <a:ext cx="285750" cy="342900"/>
          </a:xfrm>
          <a:prstGeom prst="rect">
            <a:avLst/>
          </a:prstGeom>
        </p:spPr>
      </p:pic>
      <p:pic>
        <p:nvPicPr>
          <p:cNvPr id="11" name="Image 9" descr="preencoded.png"/>
          <p:cNvPicPr>
            <a:picLocks noChangeAspect="1"/>
          </p:cNvPicPr>
          <p:nvPr/>
        </p:nvPicPr>
        <p:blipFill>
          <a:blip r:embed="rId12"/>
          <a:stretch>
            <a:fillRect/>
          </a:stretch>
        </p:blipFill>
        <p:spPr>
          <a:xfrm>
            <a:off x="7391400" y="4638675"/>
            <a:ext cx="666750" cy="666750"/>
          </a:xfrm>
          <a:prstGeom prst="rect">
            <a:avLst/>
          </a:prstGeom>
        </p:spPr>
      </p:pic>
      <p:pic>
        <p:nvPicPr>
          <p:cNvPr id="12" name="Image 10" descr="preencoded.png"/>
          <p:cNvPicPr>
            <a:picLocks noChangeAspect="1"/>
          </p:cNvPicPr>
          <p:nvPr/>
        </p:nvPicPr>
        <p:blipFill>
          <a:blip r:embed="rId13"/>
          <a:stretch>
            <a:fillRect/>
          </a:stretch>
        </p:blipFill>
        <p:spPr>
          <a:xfrm>
            <a:off x="7581900" y="4800600"/>
            <a:ext cx="285750" cy="342900"/>
          </a:xfrm>
          <a:prstGeom prst="rect">
            <a:avLst/>
          </a:prstGeom>
        </p:spPr>
      </p:pic>
      <p:pic>
        <p:nvPicPr>
          <p:cNvPr id="13" name="Image 11" descr="preencoded.png"/>
          <p:cNvPicPr>
            <a:picLocks noChangeAspect="1"/>
          </p:cNvPicPr>
          <p:nvPr/>
        </p:nvPicPr>
        <p:blipFill>
          <a:blip r:embed="rId14"/>
          <a:stretch>
            <a:fillRect/>
          </a:stretch>
        </p:blipFill>
        <p:spPr>
          <a:xfrm>
            <a:off x="7391400" y="5419725"/>
            <a:ext cx="666750" cy="666750"/>
          </a:xfrm>
          <a:prstGeom prst="rect">
            <a:avLst/>
          </a:prstGeom>
        </p:spPr>
      </p:pic>
      <p:pic>
        <p:nvPicPr>
          <p:cNvPr id="14" name="Image 12" descr="preencoded.png"/>
          <p:cNvPicPr>
            <a:picLocks noChangeAspect="1"/>
          </p:cNvPicPr>
          <p:nvPr/>
        </p:nvPicPr>
        <p:blipFill>
          <a:blip r:embed="rId15"/>
          <a:stretch>
            <a:fillRect/>
          </a:stretch>
        </p:blipFill>
        <p:spPr>
          <a:xfrm>
            <a:off x="7543800" y="5581650"/>
            <a:ext cx="361950" cy="342900"/>
          </a:xfrm>
          <a:prstGeom prst="rect">
            <a:avLst/>
          </a:prstGeom>
        </p:spPr>
      </p:pic>
      <p:pic>
        <p:nvPicPr>
          <p:cNvPr id="15" name="Image 13" descr="preencoded.png"/>
          <p:cNvPicPr>
            <a:picLocks noChangeAspect="1"/>
          </p:cNvPicPr>
          <p:nvPr/>
        </p:nvPicPr>
        <p:blipFill>
          <a:blip r:embed="rId16"/>
          <a:stretch>
            <a:fillRect/>
          </a:stretch>
        </p:blipFill>
        <p:spPr>
          <a:xfrm>
            <a:off x="0" y="6515100"/>
            <a:ext cx="12192000" cy="495300"/>
          </a:xfrm>
          <a:prstGeom prst="rect">
            <a:avLst/>
          </a:prstGeom>
        </p:spPr>
      </p:pic>
      <p:pic>
        <p:nvPicPr>
          <p:cNvPr id="16" name="Image 14" descr="preencoded.png"/>
          <p:cNvPicPr>
            <a:picLocks noChangeAspect="1"/>
          </p:cNvPicPr>
          <p:nvPr/>
        </p:nvPicPr>
        <p:blipFill>
          <a:blip r:embed="rId17"/>
          <a:stretch>
            <a:fillRect/>
          </a:stretch>
        </p:blipFill>
        <p:spPr>
          <a:xfrm>
            <a:off x="5053013" y="6667500"/>
            <a:ext cx="171450" cy="190500"/>
          </a:xfrm>
          <a:prstGeom prst="rect">
            <a:avLst/>
          </a:prstGeom>
        </p:spPr>
      </p:pic>
      <p:pic>
        <p:nvPicPr>
          <p:cNvPr id="17" name="Image 15" descr="preencoded.png"/>
          <p:cNvPicPr>
            <a:picLocks noChangeAspect="1"/>
          </p:cNvPicPr>
          <p:nvPr/>
        </p:nvPicPr>
        <p:blipFill>
          <a:blip r:embed="rId18"/>
          <a:stretch>
            <a:fillRect/>
          </a:stretch>
        </p:blipFill>
        <p:spPr>
          <a:xfrm>
            <a:off x="6967538" y="6667500"/>
            <a:ext cx="171450" cy="190500"/>
          </a:xfrm>
          <a:prstGeom prst="rect">
            <a:avLst/>
          </a:prstGeom>
        </p:spPr>
      </p:pic>
      <p:sp>
        <p:nvSpPr>
          <p:cNvPr id="18" name="Text 0"/>
          <p:cNvSpPr/>
          <p:nvPr/>
        </p:nvSpPr>
        <p:spPr>
          <a:xfrm>
            <a:off x="457200" y="2286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Montserrat" pitchFamily="34" charset="0"/>
                <a:ea typeface="Montserrat" pitchFamily="34" charset="-122"/>
                <a:cs typeface="Montserrat" pitchFamily="34" charset="-120"/>
              </a:rPr>
              <a:t>Ley de las Proporciones Múltiples</a:t>
            </a:r>
            <a:endParaRPr lang="en-US" sz="2700" dirty="0"/>
          </a:p>
        </p:txBody>
      </p:sp>
      <p:sp>
        <p:nvSpPr>
          <p:cNvPr id="19" name="Text 1"/>
          <p:cNvSpPr/>
          <p:nvPr/>
        </p:nvSpPr>
        <p:spPr>
          <a:xfrm>
            <a:off x="495300" y="1333500"/>
            <a:ext cx="6477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Postulado de Dalton</a:t>
            </a:r>
            <a:endParaRPr lang="en-US" sz="1800" dirty="0"/>
          </a:p>
        </p:txBody>
      </p:sp>
      <p:sp>
        <p:nvSpPr>
          <p:cNvPr id="20" name="Text 2"/>
          <p:cNvSpPr/>
          <p:nvPr/>
        </p:nvSpPr>
        <p:spPr>
          <a:xfrm>
            <a:off x="495300" y="1714500"/>
            <a:ext cx="6477000" cy="8001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Si dos elementos se combinan para formar más de un compuesto, las masas de uno de los elementos que se combinan con una masa fija del otro guardan entre sí una relación de números enteros sencillos.</a:t>
            </a:r>
            <a:endParaRPr lang="en-US" sz="1350" dirty="0"/>
          </a:p>
        </p:txBody>
      </p:sp>
      <p:sp>
        <p:nvSpPr>
          <p:cNvPr id="21" name="Text 3"/>
          <p:cNvSpPr/>
          <p:nvPr/>
        </p:nvSpPr>
        <p:spPr>
          <a:xfrm>
            <a:off x="495300" y="3086100"/>
            <a:ext cx="7772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Importancia para la Teoría Atómica</a:t>
            </a:r>
            <a:endParaRPr lang="en-US" sz="1800" dirty="0"/>
          </a:p>
        </p:txBody>
      </p:sp>
      <p:sp>
        <p:nvSpPr>
          <p:cNvPr id="22" name="Text 4"/>
          <p:cNvSpPr/>
          <p:nvPr/>
        </p:nvSpPr>
        <p:spPr>
          <a:xfrm>
            <a:off x="495300" y="3467100"/>
            <a:ext cx="6477000" cy="8001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Esta ley fue fundamental para el desarrollo de la teoría atómica, ya que sugería que los átomos se combinan en proporciones discretas y definidas, apoyando la idea de que la materia está compuesta por átomos.</a:t>
            </a:r>
            <a:endParaRPr lang="en-US" sz="1350" dirty="0"/>
          </a:p>
        </p:txBody>
      </p:sp>
      <p:sp>
        <p:nvSpPr>
          <p:cNvPr id="23" name="Text 5"/>
          <p:cNvSpPr/>
          <p:nvPr/>
        </p:nvSpPr>
        <p:spPr>
          <a:xfrm>
            <a:off x="495300" y="4838700"/>
            <a:ext cx="6477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Ejemplo Ilustrativo</a:t>
            </a:r>
            <a:endParaRPr lang="en-US" sz="1800" dirty="0"/>
          </a:p>
        </p:txBody>
      </p:sp>
      <p:sp>
        <p:nvSpPr>
          <p:cNvPr id="24" name="Text 6"/>
          <p:cNvSpPr/>
          <p:nvPr/>
        </p:nvSpPr>
        <p:spPr>
          <a:xfrm>
            <a:off x="495300" y="5219700"/>
            <a:ext cx="6477000" cy="8001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La formación de óxidos de carbono: monóxido de carbono (CO) y dióxido de carbono (CO₂). Con una masa fija de carbono (12 g), las masas de oxígeno que se combinan son 16 g y 32 g respectivamente, en una relación de 2:1.</a:t>
            </a:r>
            <a:endParaRPr lang="en-US" sz="1350" dirty="0"/>
          </a:p>
        </p:txBody>
      </p:sp>
      <p:sp>
        <p:nvSpPr>
          <p:cNvPr id="25" name="Text 7"/>
          <p:cNvSpPr/>
          <p:nvPr/>
        </p:nvSpPr>
        <p:spPr>
          <a:xfrm>
            <a:off x="8172450" y="4057650"/>
            <a:ext cx="363474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Sugerencia de proporciones discretas</a:t>
            </a:r>
            <a:endParaRPr lang="en-US" sz="1350" dirty="0"/>
          </a:p>
        </p:txBody>
      </p:sp>
      <p:sp>
        <p:nvSpPr>
          <p:cNvPr id="26" name="Text 8"/>
          <p:cNvSpPr/>
          <p:nvPr/>
        </p:nvSpPr>
        <p:spPr>
          <a:xfrm>
            <a:off x="8172450" y="4838700"/>
            <a:ext cx="305181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Relaciones de números enteros</a:t>
            </a:r>
            <a:endParaRPr lang="en-US" sz="1350" dirty="0"/>
          </a:p>
        </p:txBody>
      </p:sp>
      <p:sp>
        <p:nvSpPr>
          <p:cNvPr id="27" name="Text 9"/>
          <p:cNvSpPr/>
          <p:nvPr/>
        </p:nvSpPr>
        <p:spPr>
          <a:xfrm>
            <a:off x="8172450" y="5619750"/>
            <a:ext cx="2708910"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Base para la estequiometría</a:t>
            </a:r>
            <a:endParaRPr lang="en-US" sz="1350" dirty="0"/>
          </a:p>
        </p:txBody>
      </p:sp>
      <p:sp>
        <p:nvSpPr>
          <p:cNvPr id="28" name="Text 10"/>
          <p:cNvSpPr/>
          <p:nvPr/>
        </p:nvSpPr>
        <p:spPr>
          <a:xfrm>
            <a:off x="457200" y="6629400"/>
            <a:ext cx="1127760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Open Sans" pitchFamily="34" charset="0"/>
                <a:ea typeface="Open Sans" pitchFamily="34" charset="-122"/>
                <a:cs typeface="Open Sans" pitchFamily="34" charset="-120"/>
              </a:rPr>
              <a:t> John Dalton, 1803</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048625"/>
          </a:xfrm>
          <a:prstGeom prst="rect">
            <a:avLst/>
          </a:prstGeom>
        </p:spPr>
      </p:pic>
      <p:pic>
        <p:nvPicPr>
          <p:cNvPr id="3" name="Image 1" descr="preencoded.png"/>
          <p:cNvPicPr>
            <a:picLocks noChangeAspect="1"/>
          </p:cNvPicPr>
          <p:nvPr/>
        </p:nvPicPr>
        <p:blipFill>
          <a:blip r:embed="rId4"/>
          <a:stretch>
            <a:fillRect/>
          </a:stretch>
        </p:blipFill>
        <p:spPr>
          <a:xfrm>
            <a:off x="0" y="0"/>
            <a:ext cx="12192000" cy="8048625"/>
          </a:xfrm>
          <a:prstGeom prst="rect">
            <a:avLst/>
          </a:prstGeom>
        </p:spPr>
      </p:pic>
      <p:pic>
        <p:nvPicPr>
          <p:cNvPr id="4" name="Image 2" descr="preencoded.png"/>
          <p:cNvPicPr>
            <a:picLocks noChangeAspect="1"/>
          </p:cNvPicPr>
          <p:nvPr/>
        </p:nvPicPr>
        <p:blipFill>
          <a:blip r:embed="rId5"/>
          <a:stretch>
            <a:fillRect/>
          </a:stretch>
        </p:blipFill>
        <p:spPr>
          <a:xfrm>
            <a:off x="0" y="0"/>
            <a:ext cx="12192000" cy="762000"/>
          </a:xfrm>
          <a:prstGeom prst="rect">
            <a:avLst/>
          </a:prstGeom>
        </p:spPr>
      </p:pic>
      <p:pic>
        <p:nvPicPr>
          <p:cNvPr id="5" name="Image 3" descr="preencoded.png"/>
          <p:cNvPicPr>
            <a:picLocks noChangeAspect="1"/>
          </p:cNvPicPr>
          <p:nvPr/>
        </p:nvPicPr>
        <p:blipFill>
          <a:blip r:embed="rId6"/>
          <a:stretch>
            <a:fillRect/>
          </a:stretch>
        </p:blipFill>
        <p:spPr>
          <a:xfrm>
            <a:off x="304800" y="1066800"/>
            <a:ext cx="4692551" cy="1295400"/>
          </a:xfrm>
          <a:prstGeom prst="rect">
            <a:avLst/>
          </a:prstGeom>
        </p:spPr>
      </p:pic>
      <p:pic>
        <p:nvPicPr>
          <p:cNvPr id="6" name="Image 4" descr="preencoded.png"/>
          <p:cNvPicPr>
            <a:picLocks noChangeAspect="1"/>
          </p:cNvPicPr>
          <p:nvPr/>
        </p:nvPicPr>
        <p:blipFill>
          <a:blip r:embed="rId7"/>
          <a:stretch>
            <a:fillRect/>
          </a:stretch>
        </p:blipFill>
        <p:spPr>
          <a:xfrm>
            <a:off x="304800" y="2514600"/>
            <a:ext cx="4692551" cy="1562100"/>
          </a:xfrm>
          <a:prstGeom prst="rect">
            <a:avLst/>
          </a:prstGeom>
        </p:spPr>
      </p:pic>
      <p:pic>
        <p:nvPicPr>
          <p:cNvPr id="7" name="Image 5" descr="preencoded.png"/>
          <p:cNvPicPr>
            <a:picLocks noChangeAspect="1"/>
          </p:cNvPicPr>
          <p:nvPr/>
        </p:nvPicPr>
        <p:blipFill>
          <a:blip r:embed="rId8"/>
          <a:stretch>
            <a:fillRect/>
          </a:stretch>
        </p:blipFill>
        <p:spPr>
          <a:xfrm>
            <a:off x="304800" y="4229100"/>
            <a:ext cx="4692551" cy="1714500"/>
          </a:xfrm>
          <a:prstGeom prst="rect">
            <a:avLst/>
          </a:prstGeom>
        </p:spPr>
      </p:pic>
      <p:pic>
        <p:nvPicPr>
          <p:cNvPr id="8" name="Image 6" descr="preencoded.png"/>
          <p:cNvPicPr>
            <a:picLocks noChangeAspect="1"/>
          </p:cNvPicPr>
          <p:nvPr/>
        </p:nvPicPr>
        <p:blipFill>
          <a:blip r:embed="rId9"/>
          <a:stretch>
            <a:fillRect/>
          </a:stretch>
        </p:blipFill>
        <p:spPr>
          <a:xfrm>
            <a:off x="5225951" y="1066800"/>
            <a:ext cx="2724150" cy="2114550"/>
          </a:xfrm>
          <a:prstGeom prst="rect">
            <a:avLst/>
          </a:prstGeom>
        </p:spPr>
      </p:pic>
      <p:pic>
        <p:nvPicPr>
          <p:cNvPr id="9" name="Image 7" descr="preencoded.png"/>
          <p:cNvPicPr>
            <a:picLocks noChangeAspect="1"/>
          </p:cNvPicPr>
          <p:nvPr/>
        </p:nvPicPr>
        <p:blipFill>
          <a:blip r:embed="rId10"/>
          <a:stretch>
            <a:fillRect/>
          </a:stretch>
        </p:blipFill>
        <p:spPr>
          <a:xfrm>
            <a:off x="6016526" y="1866900"/>
            <a:ext cx="476250" cy="476250"/>
          </a:xfrm>
          <a:prstGeom prst="rect">
            <a:avLst/>
          </a:prstGeom>
        </p:spPr>
      </p:pic>
      <p:pic>
        <p:nvPicPr>
          <p:cNvPr id="10" name="Image 8" descr="preencoded.png"/>
          <p:cNvPicPr>
            <a:picLocks noChangeAspect="1"/>
          </p:cNvPicPr>
          <p:nvPr/>
        </p:nvPicPr>
        <p:blipFill>
          <a:blip r:embed="rId11"/>
          <a:stretch>
            <a:fillRect/>
          </a:stretch>
        </p:blipFill>
        <p:spPr>
          <a:xfrm>
            <a:off x="6540401" y="2085975"/>
            <a:ext cx="190500" cy="38100"/>
          </a:xfrm>
          <a:prstGeom prst="rect">
            <a:avLst/>
          </a:prstGeom>
        </p:spPr>
      </p:pic>
      <p:pic>
        <p:nvPicPr>
          <p:cNvPr id="11" name="Image 9" descr="preencoded.png"/>
          <p:cNvPicPr>
            <a:picLocks noChangeAspect="1"/>
          </p:cNvPicPr>
          <p:nvPr/>
        </p:nvPicPr>
        <p:blipFill>
          <a:blip r:embed="rId12"/>
          <a:stretch>
            <a:fillRect/>
          </a:stretch>
        </p:blipFill>
        <p:spPr>
          <a:xfrm>
            <a:off x="6778526" y="1914525"/>
            <a:ext cx="381000" cy="381000"/>
          </a:xfrm>
          <a:prstGeom prst="rect">
            <a:avLst/>
          </a:prstGeom>
        </p:spPr>
      </p:pic>
      <p:pic>
        <p:nvPicPr>
          <p:cNvPr id="12" name="Image 10" descr="preencoded.png"/>
          <p:cNvPicPr>
            <a:picLocks noChangeAspect="1"/>
          </p:cNvPicPr>
          <p:nvPr/>
        </p:nvPicPr>
        <p:blipFill>
          <a:blip r:embed="rId9"/>
          <a:stretch>
            <a:fillRect/>
          </a:stretch>
        </p:blipFill>
        <p:spPr>
          <a:xfrm>
            <a:off x="5225951" y="3486150"/>
            <a:ext cx="2724150" cy="2114550"/>
          </a:xfrm>
          <a:prstGeom prst="rect">
            <a:avLst/>
          </a:prstGeom>
        </p:spPr>
      </p:pic>
      <p:pic>
        <p:nvPicPr>
          <p:cNvPr id="13" name="Image 11" descr="preencoded.png"/>
          <p:cNvPicPr>
            <a:picLocks noChangeAspect="1"/>
          </p:cNvPicPr>
          <p:nvPr/>
        </p:nvPicPr>
        <p:blipFill>
          <a:blip r:embed="rId13"/>
          <a:stretch>
            <a:fillRect/>
          </a:stretch>
        </p:blipFill>
        <p:spPr>
          <a:xfrm>
            <a:off x="5683151" y="4286250"/>
            <a:ext cx="476250" cy="476250"/>
          </a:xfrm>
          <a:prstGeom prst="rect">
            <a:avLst/>
          </a:prstGeom>
        </p:spPr>
      </p:pic>
      <p:pic>
        <p:nvPicPr>
          <p:cNvPr id="14" name="Image 12" descr="preencoded.png"/>
          <p:cNvPicPr>
            <a:picLocks noChangeAspect="1"/>
          </p:cNvPicPr>
          <p:nvPr/>
        </p:nvPicPr>
        <p:blipFill>
          <a:blip r:embed="rId11"/>
          <a:stretch>
            <a:fillRect/>
          </a:stretch>
        </p:blipFill>
        <p:spPr>
          <a:xfrm>
            <a:off x="6207026" y="4505325"/>
            <a:ext cx="190500" cy="38100"/>
          </a:xfrm>
          <a:prstGeom prst="rect">
            <a:avLst/>
          </a:prstGeom>
        </p:spPr>
      </p:pic>
      <p:pic>
        <p:nvPicPr>
          <p:cNvPr id="15" name="Image 13" descr="preencoded.png"/>
          <p:cNvPicPr>
            <a:picLocks noChangeAspect="1"/>
          </p:cNvPicPr>
          <p:nvPr/>
        </p:nvPicPr>
        <p:blipFill>
          <a:blip r:embed="rId14"/>
          <a:stretch>
            <a:fillRect/>
          </a:stretch>
        </p:blipFill>
        <p:spPr>
          <a:xfrm>
            <a:off x="6445151" y="4333875"/>
            <a:ext cx="381000" cy="381000"/>
          </a:xfrm>
          <a:prstGeom prst="rect">
            <a:avLst/>
          </a:prstGeom>
        </p:spPr>
      </p:pic>
      <p:pic>
        <p:nvPicPr>
          <p:cNvPr id="16" name="Image 14" descr="preencoded.png"/>
          <p:cNvPicPr>
            <a:picLocks noChangeAspect="1"/>
          </p:cNvPicPr>
          <p:nvPr/>
        </p:nvPicPr>
        <p:blipFill>
          <a:blip r:embed="rId11"/>
          <a:stretch>
            <a:fillRect/>
          </a:stretch>
        </p:blipFill>
        <p:spPr>
          <a:xfrm>
            <a:off x="6873776" y="4505325"/>
            <a:ext cx="190500" cy="38100"/>
          </a:xfrm>
          <a:prstGeom prst="rect">
            <a:avLst/>
          </a:prstGeom>
        </p:spPr>
      </p:pic>
      <p:pic>
        <p:nvPicPr>
          <p:cNvPr id="17" name="Image 15" descr="preencoded.png"/>
          <p:cNvPicPr>
            <a:picLocks noChangeAspect="1"/>
          </p:cNvPicPr>
          <p:nvPr/>
        </p:nvPicPr>
        <p:blipFill>
          <a:blip r:embed="rId15"/>
          <a:stretch>
            <a:fillRect/>
          </a:stretch>
        </p:blipFill>
        <p:spPr>
          <a:xfrm>
            <a:off x="7111901" y="4333875"/>
            <a:ext cx="381000" cy="381000"/>
          </a:xfrm>
          <a:prstGeom prst="rect">
            <a:avLst/>
          </a:prstGeom>
        </p:spPr>
      </p:pic>
      <p:pic>
        <p:nvPicPr>
          <p:cNvPr id="18" name="Image 16" descr="preencoded.png"/>
          <p:cNvPicPr>
            <a:picLocks noChangeAspect="1"/>
          </p:cNvPicPr>
          <p:nvPr/>
        </p:nvPicPr>
        <p:blipFill>
          <a:blip r:embed="rId16"/>
          <a:stretch>
            <a:fillRect/>
          </a:stretch>
        </p:blipFill>
        <p:spPr>
          <a:xfrm>
            <a:off x="8178701" y="1066800"/>
            <a:ext cx="3708499" cy="2171700"/>
          </a:xfrm>
          <a:prstGeom prst="rect">
            <a:avLst/>
          </a:prstGeom>
        </p:spPr>
      </p:pic>
      <p:pic>
        <p:nvPicPr>
          <p:cNvPr id="19" name="Image 17" descr="preencoded.png"/>
          <p:cNvPicPr>
            <a:picLocks noChangeAspect="1"/>
          </p:cNvPicPr>
          <p:nvPr/>
        </p:nvPicPr>
        <p:blipFill>
          <a:blip r:embed="rId17"/>
          <a:stretch>
            <a:fillRect/>
          </a:stretch>
        </p:blipFill>
        <p:spPr>
          <a:xfrm>
            <a:off x="8369201" y="1676400"/>
            <a:ext cx="3327499" cy="609600"/>
          </a:xfrm>
          <a:prstGeom prst="rect">
            <a:avLst/>
          </a:prstGeom>
        </p:spPr>
      </p:pic>
      <p:pic>
        <p:nvPicPr>
          <p:cNvPr id="20" name="Image 18" descr="preencoded.png"/>
          <p:cNvPicPr>
            <a:picLocks noChangeAspect="1"/>
          </p:cNvPicPr>
          <p:nvPr/>
        </p:nvPicPr>
        <p:blipFill>
          <a:blip r:embed="rId18"/>
          <a:stretch>
            <a:fillRect/>
          </a:stretch>
        </p:blipFill>
        <p:spPr>
          <a:xfrm>
            <a:off x="8369201" y="2286000"/>
            <a:ext cx="3327499" cy="381000"/>
          </a:xfrm>
          <a:prstGeom prst="rect">
            <a:avLst/>
          </a:prstGeom>
        </p:spPr>
      </p:pic>
      <p:pic>
        <p:nvPicPr>
          <p:cNvPr id="21" name="Image 19" descr="preencoded.png"/>
          <p:cNvPicPr>
            <a:picLocks noChangeAspect="1"/>
          </p:cNvPicPr>
          <p:nvPr/>
        </p:nvPicPr>
        <p:blipFill>
          <a:blip r:embed="rId19"/>
          <a:stretch>
            <a:fillRect/>
          </a:stretch>
        </p:blipFill>
        <p:spPr>
          <a:xfrm>
            <a:off x="8178701" y="3390900"/>
            <a:ext cx="3708499" cy="2019300"/>
          </a:xfrm>
          <a:prstGeom prst="rect">
            <a:avLst/>
          </a:prstGeom>
        </p:spPr>
      </p:pic>
      <p:pic>
        <p:nvPicPr>
          <p:cNvPr id="22" name="Image 20" descr="preencoded.png"/>
          <p:cNvPicPr>
            <a:picLocks noChangeAspect="1"/>
          </p:cNvPicPr>
          <p:nvPr/>
        </p:nvPicPr>
        <p:blipFill>
          <a:blip r:embed="rId20"/>
          <a:stretch>
            <a:fillRect/>
          </a:stretch>
        </p:blipFill>
        <p:spPr>
          <a:xfrm>
            <a:off x="8369201" y="4000500"/>
            <a:ext cx="3286125" cy="1219200"/>
          </a:xfrm>
          <a:prstGeom prst="rect">
            <a:avLst/>
          </a:prstGeom>
        </p:spPr>
      </p:pic>
      <p:pic>
        <p:nvPicPr>
          <p:cNvPr id="23" name="Image 21" descr="preencoded.png"/>
          <p:cNvPicPr>
            <a:picLocks noChangeAspect="1"/>
          </p:cNvPicPr>
          <p:nvPr/>
        </p:nvPicPr>
        <p:blipFill>
          <a:blip r:embed="rId21"/>
          <a:stretch>
            <a:fillRect/>
          </a:stretch>
        </p:blipFill>
        <p:spPr>
          <a:xfrm>
            <a:off x="8178701" y="5562600"/>
            <a:ext cx="3708499" cy="1828800"/>
          </a:xfrm>
          <a:prstGeom prst="rect">
            <a:avLst/>
          </a:prstGeom>
        </p:spPr>
      </p:pic>
      <p:sp>
        <p:nvSpPr>
          <p:cNvPr id="24" name="Text 0"/>
          <p:cNvSpPr/>
          <p:nvPr/>
        </p:nvSpPr>
        <p:spPr>
          <a:xfrm>
            <a:off x="457200" y="1905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Montserrat" pitchFamily="34" charset="0"/>
                <a:ea typeface="Montserrat" pitchFamily="34" charset="-122"/>
                <a:cs typeface="Montserrat" pitchFamily="34" charset="-120"/>
              </a:rPr>
              <a:t>Ejemplo Práctico: Proporciones Múltiples</a:t>
            </a:r>
            <a:endParaRPr lang="en-US" sz="2700" dirty="0"/>
          </a:p>
        </p:txBody>
      </p:sp>
      <p:sp>
        <p:nvSpPr>
          <p:cNvPr id="25" name="Text 1"/>
          <p:cNvSpPr/>
          <p:nvPr/>
        </p:nvSpPr>
        <p:spPr>
          <a:xfrm>
            <a:off x="495300" y="1257300"/>
            <a:ext cx="5173861"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Óxidos de Carbono</a:t>
            </a:r>
            <a:endParaRPr lang="en-US" sz="1800" dirty="0"/>
          </a:p>
        </p:txBody>
      </p:sp>
      <p:sp>
        <p:nvSpPr>
          <p:cNvPr id="26" name="Text 2"/>
          <p:cNvSpPr/>
          <p:nvPr/>
        </p:nvSpPr>
        <p:spPr>
          <a:xfrm>
            <a:off x="495300" y="1638300"/>
            <a:ext cx="4311551"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Monóxido de carbono (CO) y dióxido de carbono (CO₂) ilustran la ley de proporciones múltiples.</a:t>
            </a:r>
            <a:endParaRPr lang="en-US" sz="1350" dirty="0"/>
          </a:p>
        </p:txBody>
      </p:sp>
      <p:sp>
        <p:nvSpPr>
          <p:cNvPr id="27" name="Text 3"/>
          <p:cNvSpPr/>
          <p:nvPr/>
        </p:nvSpPr>
        <p:spPr>
          <a:xfrm>
            <a:off x="495300" y="2705100"/>
            <a:ext cx="5173861"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Masa Fija de Carbono</a:t>
            </a:r>
            <a:endParaRPr lang="en-US" sz="1800" dirty="0"/>
          </a:p>
        </p:txBody>
      </p:sp>
      <p:sp>
        <p:nvSpPr>
          <p:cNvPr id="28" name="Text 4"/>
          <p:cNvSpPr/>
          <p:nvPr/>
        </p:nvSpPr>
        <p:spPr>
          <a:xfrm>
            <a:off x="495300" y="3086100"/>
            <a:ext cx="5173861"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Con 12 gramos de carbono:</a:t>
            </a:r>
            <a:endParaRPr lang="en-US" sz="1350" dirty="0"/>
          </a:p>
        </p:txBody>
      </p:sp>
      <p:sp>
        <p:nvSpPr>
          <p:cNvPr id="29" name="Text 5"/>
          <p:cNvSpPr/>
          <p:nvPr/>
        </p:nvSpPr>
        <p:spPr>
          <a:xfrm>
            <a:off x="533400" y="3429000"/>
            <a:ext cx="5128141"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33333"/>
                </a:solidFill>
                <a:latin typeface="Open Sans" pitchFamily="34" charset="0"/>
                <a:ea typeface="Open Sans" pitchFamily="34" charset="-122"/>
                <a:cs typeface="Open Sans" pitchFamily="34" charset="-120"/>
              </a:rPr>
              <a:t>En CO: se combinan con 16 gramos de oxígeno</a:t>
            </a:r>
            <a:endParaRPr lang="en-US" sz="1200" dirty="0"/>
          </a:p>
        </p:txBody>
      </p:sp>
      <p:sp>
        <p:nvSpPr>
          <p:cNvPr id="30" name="Text 6"/>
          <p:cNvSpPr/>
          <p:nvPr/>
        </p:nvSpPr>
        <p:spPr>
          <a:xfrm>
            <a:off x="533400" y="3657600"/>
            <a:ext cx="5128141"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33333"/>
                </a:solidFill>
                <a:latin typeface="Open Sans" pitchFamily="34" charset="0"/>
                <a:ea typeface="Open Sans" pitchFamily="34" charset="-122"/>
                <a:cs typeface="Open Sans" pitchFamily="34" charset="-120"/>
              </a:rPr>
              <a:t>En CO₂: se combinan con 32 gramos de oxígeno</a:t>
            </a:r>
            <a:endParaRPr lang="en-US" sz="1200" dirty="0"/>
          </a:p>
        </p:txBody>
      </p:sp>
      <p:sp>
        <p:nvSpPr>
          <p:cNvPr id="31" name="Text 7"/>
          <p:cNvSpPr/>
          <p:nvPr/>
        </p:nvSpPr>
        <p:spPr>
          <a:xfrm>
            <a:off x="495300" y="4419600"/>
            <a:ext cx="5173861"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Relación de Masas</a:t>
            </a:r>
            <a:endParaRPr lang="en-US" sz="1800" dirty="0"/>
          </a:p>
        </p:txBody>
      </p:sp>
      <p:sp>
        <p:nvSpPr>
          <p:cNvPr id="32" name="Text 8"/>
          <p:cNvSpPr/>
          <p:nvPr/>
        </p:nvSpPr>
        <p:spPr>
          <a:xfrm>
            <a:off x="495300" y="4800600"/>
            <a:ext cx="5173861"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La relación de masas de oxígeno es:</a:t>
            </a:r>
            <a:endParaRPr lang="en-US" sz="1350" dirty="0"/>
          </a:p>
        </p:txBody>
      </p:sp>
      <p:sp>
        <p:nvSpPr>
          <p:cNvPr id="33" name="Text 9"/>
          <p:cNvSpPr/>
          <p:nvPr/>
        </p:nvSpPr>
        <p:spPr>
          <a:xfrm>
            <a:off x="1960513" y="5143500"/>
            <a:ext cx="16573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Open Sans" pitchFamily="34" charset="0"/>
                <a:ea typeface="Open Sans" pitchFamily="34" charset="-122"/>
                <a:cs typeface="Open Sans" pitchFamily="34" charset="-120"/>
              </a:rPr>
              <a:t>32 g / 16 g = 2/1</a:t>
            </a:r>
            <a:endParaRPr lang="en-US" sz="1500" dirty="0"/>
          </a:p>
        </p:txBody>
      </p:sp>
      <p:sp>
        <p:nvSpPr>
          <p:cNvPr id="34" name="Text 10"/>
          <p:cNvSpPr/>
          <p:nvPr/>
        </p:nvSpPr>
        <p:spPr>
          <a:xfrm>
            <a:off x="495300" y="5486400"/>
            <a:ext cx="5173861" cy="2667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Una relación de números enteros sencillos.</a:t>
            </a:r>
            <a:endParaRPr lang="en-US" sz="1350" dirty="0"/>
          </a:p>
        </p:txBody>
      </p:sp>
      <p:sp>
        <p:nvSpPr>
          <p:cNvPr id="35" name="Text 11"/>
          <p:cNvSpPr/>
          <p:nvPr/>
        </p:nvSpPr>
        <p:spPr>
          <a:xfrm>
            <a:off x="5378351" y="1219200"/>
            <a:ext cx="2419350" cy="5334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74151"/>
                </a:solidFill>
                <a:latin typeface="Montserrat" pitchFamily="34" charset="0"/>
                <a:ea typeface="Montserrat" pitchFamily="34" charset="-122"/>
                <a:cs typeface="Montserrat" pitchFamily="34" charset="-120"/>
              </a:rPr>
              <a:t>Monóxido de Carbono (CO)</a:t>
            </a:r>
            <a:endParaRPr lang="en-US" sz="1500" dirty="0"/>
          </a:p>
        </p:txBody>
      </p:sp>
      <p:sp>
        <p:nvSpPr>
          <p:cNvPr id="36" name="Text 12"/>
          <p:cNvSpPr/>
          <p:nvPr/>
        </p:nvSpPr>
        <p:spPr>
          <a:xfrm>
            <a:off x="6016526" y="1866900"/>
            <a:ext cx="476250" cy="47625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Open Sans" pitchFamily="34" charset="0"/>
                <a:ea typeface="Open Sans" pitchFamily="34" charset="-122"/>
                <a:cs typeface="Open Sans" pitchFamily="34" charset="-120"/>
              </a:rPr>
              <a:t>C</a:t>
            </a:r>
            <a:endParaRPr lang="en-US" sz="1200" dirty="0"/>
          </a:p>
        </p:txBody>
      </p:sp>
      <p:sp>
        <p:nvSpPr>
          <p:cNvPr id="37" name="Text 13"/>
          <p:cNvSpPr/>
          <p:nvPr/>
        </p:nvSpPr>
        <p:spPr>
          <a:xfrm>
            <a:off x="6778526" y="1914525"/>
            <a:ext cx="381000"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O</a:t>
            </a:r>
            <a:endParaRPr lang="en-US" sz="1200" dirty="0"/>
          </a:p>
        </p:txBody>
      </p:sp>
      <p:sp>
        <p:nvSpPr>
          <p:cNvPr id="38" name="Text 14"/>
          <p:cNvSpPr/>
          <p:nvPr/>
        </p:nvSpPr>
        <p:spPr>
          <a:xfrm>
            <a:off x="5136416" y="2495550"/>
            <a:ext cx="290322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33333"/>
                </a:solidFill>
                <a:latin typeface="Open Sans" pitchFamily="34" charset="0"/>
                <a:ea typeface="Open Sans" pitchFamily="34" charset="-122"/>
                <a:cs typeface="Open Sans" pitchFamily="34" charset="-120"/>
              </a:rPr>
              <a:t>Masa de C: 12 g</a:t>
            </a:r>
            <a:endParaRPr lang="en-US" sz="1350" dirty="0"/>
          </a:p>
        </p:txBody>
      </p:sp>
      <p:sp>
        <p:nvSpPr>
          <p:cNvPr id="39" name="Text 15"/>
          <p:cNvSpPr/>
          <p:nvPr/>
        </p:nvSpPr>
        <p:spPr>
          <a:xfrm>
            <a:off x="5136416" y="2762250"/>
            <a:ext cx="290322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33333"/>
                </a:solidFill>
                <a:latin typeface="Open Sans" pitchFamily="34" charset="0"/>
                <a:ea typeface="Open Sans" pitchFamily="34" charset="-122"/>
                <a:cs typeface="Open Sans" pitchFamily="34" charset="-120"/>
              </a:rPr>
              <a:t>Masa de O: 16 g</a:t>
            </a:r>
            <a:endParaRPr lang="en-US" sz="1350" dirty="0"/>
          </a:p>
        </p:txBody>
      </p:sp>
      <p:sp>
        <p:nvSpPr>
          <p:cNvPr id="40" name="Text 16"/>
          <p:cNvSpPr/>
          <p:nvPr/>
        </p:nvSpPr>
        <p:spPr>
          <a:xfrm>
            <a:off x="5378351" y="3638550"/>
            <a:ext cx="2419350" cy="5334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74151"/>
                </a:solidFill>
                <a:latin typeface="Montserrat" pitchFamily="34" charset="0"/>
                <a:ea typeface="Montserrat" pitchFamily="34" charset="-122"/>
                <a:cs typeface="Montserrat" pitchFamily="34" charset="-120"/>
              </a:rPr>
              <a:t>Dióxido de Carbono (CO₂)</a:t>
            </a:r>
            <a:endParaRPr lang="en-US" sz="1500" dirty="0"/>
          </a:p>
        </p:txBody>
      </p:sp>
      <p:sp>
        <p:nvSpPr>
          <p:cNvPr id="41" name="Text 17"/>
          <p:cNvSpPr/>
          <p:nvPr/>
        </p:nvSpPr>
        <p:spPr>
          <a:xfrm>
            <a:off x="5683151" y="4286250"/>
            <a:ext cx="476250" cy="47625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Open Sans" pitchFamily="34" charset="0"/>
                <a:ea typeface="Open Sans" pitchFamily="34" charset="-122"/>
                <a:cs typeface="Open Sans" pitchFamily="34" charset="-120"/>
              </a:rPr>
              <a:t>C</a:t>
            </a:r>
            <a:endParaRPr lang="en-US" sz="1200" dirty="0"/>
          </a:p>
        </p:txBody>
      </p:sp>
      <p:sp>
        <p:nvSpPr>
          <p:cNvPr id="42" name="Text 18"/>
          <p:cNvSpPr/>
          <p:nvPr/>
        </p:nvSpPr>
        <p:spPr>
          <a:xfrm>
            <a:off x="6445151" y="4333875"/>
            <a:ext cx="381000"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O</a:t>
            </a:r>
            <a:endParaRPr lang="en-US" sz="1200" dirty="0"/>
          </a:p>
        </p:txBody>
      </p:sp>
      <p:sp>
        <p:nvSpPr>
          <p:cNvPr id="43" name="Text 19"/>
          <p:cNvSpPr/>
          <p:nvPr/>
        </p:nvSpPr>
        <p:spPr>
          <a:xfrm>
            <a:off x="7111901" y="4333875"/>
            <a:ext cx="381000"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Open Sans" pitchFamily="34" charset="0"/>
                <a:ea typeface="Open Sans" pitchFamily="34" charset="-122"/>
                <a:cs typeface="Open Sans" pitchFamily="34" charset="-120"/>
              </a:rPr>
              <a:t>O</a:t>
            </a:r>
            <a:endParaRPr lang="en-US" sz="1200" dirty="0"/>
          </a:p>
        </p:txBody>
      </p:sp>
      <p:sp>
        <p:nvSpPr>
          <p:cNvPr id="44" name="Text 20"/>
          <p:cNvSpPr/>
          <p:nvPr/>
        </p:nvSpPr>
        <p:spPr>
          <a:xfrm>
            <a:off x="5136416" y="4914900"/>
            <a:ext cx="290322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33333"/>
                </a:solidFill>
                <a:latin typeface="Open Sans" pitchFamily="34" charset="0"/>
                <a:ea typeface="Open Sans" pitchFamily="34" charset="-122"/>
                <a:cs typeface="Open Sans" pitchFamily="34" charset="-120"/>
              </a:rPr>
              <a:t>Masa de C: 12 g</a:t>
            </a:r>
            <a:endParaRPr lang="en-US" sz="1350" dirty="0"/>
          </a:p>
        </p:txBody>
      </p:sp>
      <p:sp>
        <p:nvSpPr>
          <p:cNvPr id="45" name="Text 21"/>
          <p:cNvSpPr/>
          <p:nvPr/>
        </p:nvSpPr>
        <p:spPr>
          <a:xfrm>
            <a:off x="5136416" y="5181600"/>
            <a:ext cx="290322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33333"/>
                </a:solidFill>
                <a:latin typeface="Open Sans" pitchFamily="34" charset="0"/>
                <a:ea typeface="Open Sans" pitchFamily="34" charset="-122"/>
                <a:cs typeface="Open Sans" pitchFamily="34" charset="-120"/>
              </a:rPr>
              <a:t>Masa de O: 32 g</a:t>
            </a:r>
            <a:endParaRPr lang="en-US" sz="1350" dirty="0"/>
          </a:p>
        </p:txBody>
      </p:sp>
      <p:sp>
        <p:nvSpPr>
          <p:cNvPr id="46" name="Text 22"/>
          <p:cNvSpPr/>
          <p:nvPr/>
        </p:nvSpPr>
        <p:spPr>
          <a:xfrm>
            <a:off x="8369201" y="1257300"/>
            <a:ext cx="3992999"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Tabla de Proporciones</a:t>
            </a:r>
            <a:endParaRPr lang="en-US" sz="1800" dirty="0"/>
          </a:p>
        </p:txBody>
      </p:sp>
      <p:sp>
        <p:nvSpPr>
          <p:cNvPr id="47" name="Text 23"/>
          <p:cNvSpPr/>
          <p:nvPr/>
        </p:nvSpPr>
        <p:spPr>
          <a:xfrm>
            <a:off x="8483501" y="1676400"/>
            <a:ext cx="1280160" cy="6096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Open Sans" pitchFamily="34" charset="0"/>
                <a:ea typeface="Open Sans" pitchFamily="34" charset="-122"/>
                <a:cs typeface="Open Sans" pitchFamily="34" charset="-120"/>
              </a:rPr>
              <a:t>Compuesto</a:t>
            </a:r>
            <a:endParaRPr lang="en-US" sz="1200" dirty="0"/>
          </a:p>
        </p:txBody>
      </p:sp>
      <p:sp>
        <p:nvSpPr>
          <p:cNvPr id="48" name="Text 24"/>
          <p:cNvSpPr/>
          <p:nvPr/>
        </p:nvSpPr>
        <p:spPr>
          <a:xfrm>
            <a:off x="9550301" y="1676400"/>
            <a:ext cx="1117848" cy="6096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Open Sans" pitchFamily="34" charset="0"/>
                <a:ea typeface="Open Sans" pitchFamily="34" charset="-122"/>
                <a:cs typeface="Open Sans" pitchFamily="34" charset="-120"/>
              </a:rPr>
              <a:t>Masa de C (g)</a:t>
            </a:r>
            <a:endParaRPr lang="en-US" sz="1200" dirty="0"/>
          </a:p>
        </p:txBody>
      </p:sp>
      <p:sp>
        <p:nvSpPr>
          <p:cNvPr id="49" name="Text 25"/>
          <p:cNvSpPr/>
          <p:nvPr/>
        </p:nvSpPr>
        <p:spPr>
          <a:xfrm>
            <a:off x="10668149" y="1676400"/>
            <a:ext cx="1142851" cy="609600"/>
          </a:xfrm>
          <a:prstGeom prst="rect">
            <a:avLst/>
          </a:prstGeom>
          <a:noFill/>
          <a:ln/>
        </p:spPr>
        <p:txBody>
          <a:bodyPr vert="horz" wrap="square" lIns="0" tIns="0" rIns="0" bIns="0" rtlCol="0" anchor="t"/>
          <a:lstStyle/>
          <a:p>
            <a:pPr marL="0" indent="0" algn="l">
              <a:lnSpc>
                <a:spcPts val="1800"/>
              </a:lnSpc>
              <a:buNone/>
            </a:pPr>
            <a:r>
              <a:rPr lang="en-US" sz="1200" b="1" dirty="0">
                <a:solidFill>
                  <a:srgbClr val="333333"/>
                </a:solidFill>
                <a:latin typeface="Open Sans" pitchFamily="34" charset="0"/>
                <a:ea typeface="Open Sans" pitchFamily="34" charset="-122"/>
                <a:cs typeface="Open Sans" pitchFamily="34" charset="-120"/>
              </a:rPr>
              <a:t>Masa de O (g)</a:t>
            </a:r>
            <a:endParaRPr lang="en-US" sz="1200" dirty="0"/>
          </a:p>
        </p:txBody>
      </p:sp>
      <p:sp>
        <p:nvSpPr>
          <p:cNvPr id="50" name="Text 26"/>
          <p:cNvSpPr/>
          <p:nvPr/>
        </p:nvSpPr>
        <p:spPr>
          <a:xfrm>
            <a:off x="8483501" y="2286000"/>
            <a:ext cx="1066800"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Open Sans" pitchFamily="34" charset="0"/>
                <a:ea typeface="Open Sans" pitchFamily="34" charset="-122"/>
                <a:cs typeface="Open Sans" pitchFamily="34" charset="-120"/>
              </a:rPr>
              <a:t>CO</a:t>
            </a:r>
            <a:endParaRPr lang="en-US" sz="1200" dirty="0"/>
          </a:p>
        </p:txBody>
      </p:sp>
      <p:sp>
        <p:nvSpPr>
          <p:cNvPr id="51" name="Text 27"/>
          <p:cNvSpPr/>
          <p:nvPr/>
        </p:nvSpPr>
        <p:spPr>
          <a:xfrm>
            <a:off x="9550301" y="2286000"/>
            <a:ext cx="1117848"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Open Sans" pitchFamily="34" charset="0"/>
                <a:ea typeface="Open Sans" pitchFamily="34" charset="-122"/>
                <a:cs typeface="Open Sans" pitchFamily="34" charset="-120"/>
              </a:rPr>
              <a:t>12</a:t>
            </a:r>
            <a:endParaRPr lang="en-US" sz="1200" dirty="0"/>
          </a:p>
        </p:txBody>
      </p:sp>
      <p:sp>
        <p:nvSpPr>
          <p:cNvPr id="52" name="Text 28"/>
          <p:cNvSpPr/>
          <p:nvPr/>
        </p:nvSpPr>
        <p:spPr>
          <a:xfrm>
            <a:off x="10668149" y="2286000"/>
            <a:ext cx="1142851"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Open Sans" pitchFamily="34" charset="0"/>
                <a:ea typeface="Open Sans" pitchFamily="34" charset="-122"/>
                <a:cs typeface="Open Sans" pitchFamily="34" charset="-120"/>
              </a:rPr>
              <a:t>16</a:t>
            </a:r>
            <a:endParaRPr lang="en-US" sz="1200" dirty="0"/>
          </a:p>
        </p:txBody>
      </p:sp>
      <p:sp>
        <p:nvSpPr>
          <p:cNvPr id="53" name="Text 29"/>
          <p:cNvSpPr/>
          <p:nvPr/>
        </p:nvSpPr>
        <p:spPr>
          <a:xfrm>
            <a:off x="8483501" y="2667000"/>
            <a:ext cx="1066800"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Open Sans" pitchFamily="34" charset="0"/>
                <a:ea typeface="Open Sans" pitchFamily="34" charset="-122"/>
                <a:cs typeface="Open Sans" pitchFamily="34" charset="-120"/>
              </a:rPr>
              <a:t>CO₂</a:t>
            </a:r>
            <a:endParaRPr lang="en-US" sz="1200" dirty="0"/>
          </a:p>
        </p:txBody>
      </p:sp>
      <p:sp>
        <p:nvSpPr>
          <p:cNvPr id="54" name="Text 30"/>
          <p:cNvSpPr/>
          <p:nvPr/>
        </p:nvSpPr>
        <p:spPr>
          <a:xfrm>
            <a:off x="9550301" y="2667000"/>
            <a:ext cx="1117848"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Open Sans" pitchFamily="34" charset="0"/>
                <a:ea typeface="Open Sans" pitchFamily="34" charset="-122"/>
                <a:cs typeface="Open Sans" pitchFamily="34" charset="-120"/>
              </a:rPr>
              <a:t>12</a:t>
            </a:r>
            <a:endParaRPr lang="en-US" sz="1200" dirty="0"/>
          </a:p>
        </p:txBody>
      </p:sp>
      <p:sp>
        <p:nvSpPr>
          <p:cNvPr id="55" name="Text 31"/>
          <p:cNvSpPr/>
          <p:nvPr/>
        </p:nvSpPr>
        <p:spPr>
          <a:xfrm>
            <a:off x="10668149" y="2667000"/>
            <a:ext cx="1142851" cy="3810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Open Sans" pitchFamily="34" charset="0"/>
                <a:ea typeface="Open Sans" pitchFamily="34" charset="-122"/>
                <a:cs typeface="Open Sans" pitchFamily="34" charset="-120"/>
              </a:rPr>
              <a:t>32</a:t>
            </a:r>
            <a:endParaRPr lang="en-US" sz="1200" dirty="0"/>
          </a:p>
        </p:txBody>
      </p:sp>
      <p:sp>
        <p:nvSpPr>
          <p:cNvPr id="56" name="Text 32"/>
          <p:cNvSpPr/>
          <p:nvPr/>
        </p:nvSpPr>
        <p:spPr>
          <a:xfrm>
            <a:off x="8369201" y="3581400"/>
            <a:ext cx="3992999"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Visualización de la Relación</a:t>
            </a:r>
            <a:endParaRPr lang="en-US" sz="1800" dirty="0"/>
          </a:p>
        </p:txBody>
      </p:sp>
      <p:sp>
        <p:nvSpPr>
          <p:cNvPr id="57" name="Text 33"/>
          <p:cNvSpPr/>
          <p:nvPr/>
        </p:nvSpPr>
        <p:spPr>
          <a:xfrm>
            <a:off x="8369201" y="5753100"/>
            <a:ext cx="3327499"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Montserrat" pitchFamily="34" charset="0"/>
                <a:ea typeface="Montserrat" pitchFamily="34" charset="-122"/>
                <a:cs typeface="Montserrat" pitchFamily="34" charset="-120"/>
              </a:rPr>
              <a:t>Conclusión</a:t>
            </a:r>
            <a:endParaRPr lang="en-US" sz="1800" dirty="0"/>
          </a:p>
        </p:txBody>
      </p:sp>
      <p:sp>
        <p:nvSpPr>
          <p:cNvPr id="58" name="Text 34"/>
          <p:cNvSpPr/>
          <p:nvPr/>
        </p:nvSpPr>
        <p:spPr>
          <a:xfrm>
            <a:off x="8369201" y="6134100"/>
            <a:ext cx="3327499" cy="10668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La relación de masas de oxígeno (32:16) se simplifica a 2:1, una relación de números enteros sencillos, confirmando la Ley de las Proporciones Múltiples.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838200"/>
          </a:xfrm>
          <a:prstGeom prst="rect">
            <a:avLst/>
          </a:prstGeom>
        </p:spPr>
      </p:pic>
      <p:pic>
        <p:nvPicPr>
          <p:cNvPr id="5" name="Image 3" descr="preencoded.png"/>
          <p:cNvPicPr>
            <a:picLocks noChangeAspect="1"/>
          </p:cNvPicPr>
          <p:nvPr/>
        </p:nvPicPr>
        <p:blipFill>
          <a:blip r:embed="rId6"/>
          <a:stretch>
            <a:fillRect/>
          </a:stretch>
        </p:blipFill>
        <p:spPr>
          <a:xfrm>
            <a:off x="304800" y="1143000"/>
            <a:ext cx="11582400" cy="838200"/>
          </a:xfrm>
          <a:prstGeom prst="rect">
            <a:avLst/>
          </a:prstGeom>
        </p:spPr>
      </p:pic>
      <p:pic>
        <p:nvPicPr>
          <p:cNvPr id="6" name="Image 4" descr="preencoded.png"/>
          <p:cNvPicPr>
            <a:picLocks noChangeAspect="1"/>
          </p:cNvPicPr>
          <p:nvPr/>
        </p:nvPicPr>
        <p:blipFill>
          <a:blip r:embed="rId7"/>
          <a:stretch>
            <a:fillRect/>
          </a:stretch>
        </p:blipFill>
        <p:spPr>
          <a:xfrm>
            <a:off x="304800" y="2209800"/>
            <a:ext cx="3708350" cy="3009900"/>
          </a:xfrm>
          <a:prstGeom prst="rect">
            <a:avLst/>
          </a:prstGeom>
        </p:spPr>
      </p:pic>
      <p:pic>
        <p:nvPicPr>
          <p:cNvPr id="7" name="Image 5" descr="preencoded.png"/>
          <p:cNvPicPr>
            <a:picLocks noChangeAspect="1"/>
          </p:cNvPicPr>
          <p:nvPr/>
        </p:nvPicPr>
        <p:blipFill>
          <a:blip r:embed="rId8"/>
          <a:stretch>
            <a:fillRect/>
          </a:stretch>
        </p:blipFill>
        <p:spPr>
          <a:xfrm>
            <a:off x="1015901" y="2400300"/>
            <a:ext cx="571500" cy="571500"/>
          </a:xfrm>
          <a:prstGeom prst="rect">
            <a:avLst/>
          </a:prstGeom>
        </p:spPr>
      </p:pic>
      <p:pic>
        <p:nvPicPr>
          <p:cNvPr id="8" name="Image 6" descr="preencoded.png"/>
          <p:cNvPicPr>
            <a:picLocks noChangeAspect="1"/>
          </p:cNvPicPr>
          <p:nvPr/>
        </p:nvPicPr>
        <p:blipFill>
          <a:blip r:embed="rId9"/>
          <a:stretch>
            <a:fillRect/>
          </a:stretch>
        </p:blipFill>
        <p:spPr>
          <a:xfrm>
            <a:off x="1873151" y="2400300"/>
            <a:ext cx="571500" cy="571500"/>
          </a:xfrm>
          <a:prstGeom prst="rect">
            <a:avLst/>
          </a:prstGeom>
        </p:spPr>
      </p:pic>
      <p:pic>
        <p:nvPicPr>
          <p:cNvPr id="9" name="Image 7" descr="preencoded.png"/>
          <p:cNvPicPr>
            <a:picLocks noChangeAspect="1"/>
          </p:cNvPicPr>
          <p:nvPr/>
        </p:nvPicPr>
        <p:blipFill>
          <a:blip r:embed="rId10"/>
          <a:stretch>
            <a:fillRect/>
          </a:stretch>
        </p:blipFill>
        <p:spPr>
          <a:xfrm>
            <a:off x="2730401" y="2400300"/>
            <a:ext cx="571500" cy="571500"/>
          </a:xfrm>
          <a:prstGeom prst="rect">
            <a:avLst/>
          </a:prstGeom>
        </p:spPr>
      </p:pic>
      <p:pic>
        <p:nvPicPr>
          <p:cNvPr id="10" name="Image 8" descr="preencoded.png"/>
          <p:cNvPicPr>
            <a:picLocks noChangeAspect="1"/>
          </p:cNvPicPr>
          <p:nvPr/>
        </p:nvPicPr>
        <p:blipFill>
          <a:blip r:embed="rId11"/>
          <a:stretch>
            <a:fillRect/>
          </a:stretch>
        </p:blipFill>
        <p:spPr>
          <a:xfrm>
            <a:off x="4241750" y="2209800"/>
            <a:ext cx="3708350" cy="3009900"/>
          </a:xfrm>
          <a:prstGeom prst="rect">
            <a:avLst/>
          </a:prstGeom>
        </p:spPr>
      </p:pic>
      <p:pic>
        <p:nvPicPr>
          <p:cNvPr id="11" name="Image 9" descr="preencoded.png"/>
          <p:cNvPicPr>
            <a:picLocks noChangeAspect="1"/>
          </p:cNvPicPr>
          <p:nvPr/>
        </p:nvPicPr>
        <p:blipFill>
          <a:blip r:embed="rId12"/>
          <a:stretch>
            <a:fillRect/>
          </a:stretch>
        </p:blipFill>
        <p:spPr>
          <a:xfrm>
            <a:off x="4690914" y="2400300"/>
            <a:ext cx="571500" cy="571500"/>
          </a:xfrm>
          <a:prstGeom prst="rect">
            <a:avLst/>
          </a:prstGeom>
        </p:spPr>
      </p:pic>
      <p:pic>
        <p:nvPicPr>
          <p:cNvPr id="12" name="Image 10" descr="preencoded.png"/>
          <p:cNvPicPr>
            <a:picLocks noChangeAspect="1"/>
          </p:cNvPicPr>
          <p:nvPr/>
        </p:nvPicPr>
        <p:blipFill>
          <a:blip r:embed="rId13"/>
          <a:stretch>
            <a:fillRect/>
          </a:stretch>
        </p:blipFill>
        <p:spPr>
          <a:xfrm>
            <a:off x="5710089" y="2400300"/>
            <a:ext cx="571500" cy="571500"/>
          </a:xfrm>
          <a:prstGeom prst="rect">
            <a:avLst/>
          </a:prstGeom>
        </p:spPr>
      </p:pic>
      <p:pic>
        <p:nvPicPr>
          <p:cNvPr id="13" name="Image 11" descr="preencoded.png"/>
          <p:cNvPicPr>
            <a:picLocks noChangeAspect="1"/>
          </p:cNvPicPr>
          <p:nvPr/>
        </p:nvPicPr>
        <p:blipFill>
          <a:blip r:embed="rId14"/>
          <a:stretch>
            <a:fillRect/>
          </a:stretch>
        </p:blipFill>
        <p:spPr>
          <a:xfrm>
            <a:off x="6786414" y="2400300"/>
            <a:ext cx="571500" cy="571500"/>
          </a:xfrm>
          <a:prstGeom prst="rect">
            <a:avLst/>
          </a:prstGeom>
        </p:spPr>
      </p:pic>
      <p:pic>
        <p:nvPicPr>
          <p:cNvPr id="14" name="Image 12" descr="preencoded.png"/>
          <p:cNvPicPr>
            <a:picLocks noChangeAspect="1"/>
          </p:cNvPicPr>
          <p:nvPr/>
        </p:nvPicPr>
        <p:blipFill>
          <a:blip r:embed="rId15"/>
          <a:stretch>
            <a:fillRect/>
          </a:stretch>
        </p:blipFill>
        <p:spPr>
          <a:xfrm>
            <a:off x="8178701" y="2209800"/>
            <a:ext cx="3708499" cy="3009900"/>
          </a:xfrm>
          <a:prstGeom prst="rect">
            <a:avLst/>
          </a:prstGeom>
        </p:spPr>
      </p:pic>
      <p:pic>
        <p:nvPicPr>
          <p:cNvPr id="15" name="Image 13" descr="preencoded.png"/>
          <p:cNvPicPr>
            <a:picLocks noChangeAspect="1"/>
          </p:cNvPicPr>
          <p:nvPr/>
        </p:nvPicPr>
        <p:blipFill>
          <a:blip r:embed="rId16"/>
          <a:stretch>
            <a:fillRect/>
          </a:stretch>
        </p:blipFill>
        <p:spPr>
          <a:xfrm>
            <a:off x="8942338" y="2400300"/>
            <a:ext cx="571500" cy="571500"/>
          </a:xfrm>
          <a:prstGeom prst="rect">
            <a:avLst/>
          </a:prstGeom>
        </p:spPr>
      </p:pic>
      <p:pic>
        <p:nvPicPr>
          <p:cNvPr id="16" name="Image 14" descr="preencoded.png"/>
          <p:cNvPicPr>
            <a:picLocks noChangeAspect="1"/>
          </p:cNvPicPr>
          <p:nvPr/>
        </p:nvPicPr>
        <p:blipFill>
          <a:blip r:embed="rId17"/>
          <a:stretch>
            <a:fillRect/>
          </a:stretch>
        </p:blipFill>
        <p:spPr>
          <a:xfrm>
            <a:off x="9694813" y="2400300"/>
            <a:ext cx="571500" cy="571500"/>
          </a:xfrm>
          <a:prstGeom prst="rect">
            <a:avLst/>
          </a:prstGeom>
        </p:spPr>
      </p:pic>
      <p:pic>
        <p:nvPicPr>
          <p:cNvPr id="17" name="Image 15" descr="preencoded.png"/>
          <p:cNvPicPr>
            <a:picLocks noChangeAspect="1"/>
          </p:cNvPicPr>
          <p:nvPr/>
        </p:nvPicPr>
        <p:blipFill>
          <a:blip r:embed="rId17"/>
          <a:stretch>
            <a:fillRect/>
          </a:stretch>
        </p:blipFill>
        <p:spPr>
          <a:xfrm>
            <a:off x="10552063" y="2400300"/>
            <a:ext cx="571500" cy="571500"/>
          </a:xfrm>
          <a:prstGeom prst="rect">
            <a:avLst/>
          </a:prstGeom>
        </p:spPr>
      </p:pic>
      <p:pic>
        <p:nvPicPr>
          <p:cNvPr id="18" name="Image 16" descr="preencoded.png"/>
          <p:cNvPicPr>
            <a:picLocks noChangeAspect="1"/>
          </p:cNvPicPr>
          <p:nvPr/>
        </p:nvPicPr>
        <p:blipFill>
          <a:blip r:embed="rId18"/>
          <a:stretch>
            <a:fillRect/>
          </a:stretch>
        </p:blipFill>
        <p:spPr>
          <a:xfrm>
            <a:off x="8889950" y="3086100"/>
            <a:ext cx="571500" cy="571500"/>
          </a:xfrm>
          <a:prstGeom prst="rect">
            <a:avLst/>
          </a:prstGeom>
        </p:spPr>
      </p:pic>
      <p:pic>
        <p:nvPicPr>
          <p:cNvPr id="19" name="Image 17" descr="preencoded.png"/>
          <p:cNvPicPr>
            <a:picLocks noChangeAspect="1"/>
          </p:cNvPicPr>
          <p:nvPr/>
        </p:nvPicPr>
        <p:blipFill>
          <a:blip r:embed="rId19"/>
          <a:stretch>
            <a:fillRect/>
          </a:stretch>
        </p:blipFill>
        <p:spPr>
          <a:xfrm>
            <a:off x="9642425" y="3086100"/>
            <a:ext cx="571500" cy="571500"/>
          </a:xfrm>
          <a:prstGeom prst="rect">
            <a:avLst/>
          </a:prstGeom>
        </p:spPr>
      </p:pic>
      <p:pic>
        <p:nvPicPr>
          <p:cNvPr id="20" name="Image 18" descr="preencoded.png"/>
          <p:cNvPicPr>
            <a:picLocks noChangeAspect="1"/>
          </p:cNvPicPr>
          <p:nvPr/>
        </p:nvPicPr>
        <p:blipFill>
          <a:blip r:embed="rId18"/>
          <a:stretch>
            <a:fillRect/>
          </a:stretch>
        </p:blipFill>
        <p:spPr>
          <a:xfrm>
            <a:off x="10499675" y="3086100"/>
            <a:ext cx="571500" cy="571500"/>
          </a:xfrm>
          <a:prstGeom prst="rect">
            <a:avLst/>
          </a:prstGeom>
        </p:spPr>
      </p:pic>
      <p:pic>
        <p:nvPicPr>
          <p:cNvPr id="21" name="Image 19" descr="preencoded.png"/>
          <p:cNvPicPr>
            <a:picLocks noChangeAspect="1"/>
          </p:cNvPicPr>
          <p:nvPr/>
        </p:nvPicPr>
        <p:blipFill>
          <a:blip r:embed="rId20"/>
          <a:stretch>
            <a:fillRect/>
          </a:stretch>
        </p:blipFill>
        <p:spPr>
          <a:xfrm>
            <a:off x="304800" y="5448300"/>
            <a:ext cx="11582400" cy="838200"/>
          </a:xfrm>
          <a:prstGeom prst="rect">
            <a:avLst/>
          </a:prstGeom>
        </p:spPr>
      </p:pic>
      <p:pic>
        <p:nvPicPr>
          <p:cNvPr id="22" name="Image 20" descr="preencoded.png"/>
          <p:cNvPicPr>
            <a:picLocks noChangeAspect="1"/>
          </p:cNvPicPr>
          <p:nvPr/>
        </p:nvPicPr>
        <p:blipFill>
          <a:blip r:embed="rId21"/>
          <a:stretch>
            <a:fillRect/>
          </a:stretch>
        </p:blipFill>
        <p:spPr>
          <a:xfrm>
            <a:off x="457200" y="5676900"/>
            <a:ext cx="257175" cy="381000"/>
          </a:xfrm>
          <a:prstGeom prst="rect">
            <a:avLst/>
          </a:prstGeom>
        </p:spPr>
      </p:pic>
      <p:sp>
        <p:nvSpPr>
          <p:cNvPr id="23" name="Text 0"/>
          <p:cNvSpPr/>
          <p:nvPr/>
        </p:nvSpPr>
        <p:spPr>
          <a:xfrm>
            <a:off x="457200" y="2286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Montserrat" pitchFamily="34" charset="0"/>
                <a:ea typeface="Montserrat" pitchFamily="34" charset="-122"/>
                <a:cs typeface="Montserrat" pitchFamily="34" charset="-120"/>
              </a:rPr>
              <a:t>Fundamento de la Teoría Atómica</a:t>
            </a:r>
            <a:endParaRPr lang="en-US" sz="2700" dirty="0"/>
          </a:p>
        </p:txBody>
      </p:sp>
      <p:sp>
        <p:nvSpPr>
          <p:cNvPr id="24" name="Text 1"/>
          <p:cNvSpPr/>
          <p:nvPr/>
        </p:nvSpPr>
        <p:spPr>
          <a:xfrm>
            <a:off x="457200" y="1295400"/>
            <a:ext cx="11277600" cy="533400"/>
          </a:xfrm>
          <a:prstGeom prst="rect">
            <a:avLst/>
          </a:prstGeom>
          <a:noFill/>
          <a:ln/>
        </p:spPr>
        <p:txBody>
          <a:bodyPr vert="horz" wrap="square" lIns="0" tIns="0" rIns="0" bIns="0" rtlCol="0" anchor="t"/>
          <a:lstStyle/>
          <a:p>
            <a:pPr marL="0" indent="0" algn="ctr">
              <a:lnSpc>
                <a:spcPts val="2100"/>
              </a:lnSpc>
              <a:buNone/>
            </a:pPr>
            <a:r>
              <a:rPr lang="en-US" sz="1350" dirty="0">
                <a:solidFill>
                  <a:srgbClr val="333333"/>
                </a:solidFill>
                <a:latin typeface="Open Sans" pitchFamily="34" charset="0"/>
                <a:ea typeface="Open Sans" pitchFamily="34" charset="-122"/>
                <a:cs typeface="Open Sans" pitchFamily="34" charset="-120"/>
              </a:rPr>
              <a:t>Las leyes ponderales proporcionaron la base empírica que permitió a Dalton formular su teoría atómica, transformando la química en una ciencia cuantitativa y predictiva.</a:t>
            </a:r>
            <a:endParaRPr lang="en-US" sz="1350" dirty="0"/>
          </a:p>
        </p:txBody>
      </p:sp>
      <p:sp>
        <p:nvSpPr>
          <p:cNvPr id="25" name="Text 2"/>
          <p:cNvSpPr/>
          <p:nvPr/>
        </p:nvSpPr>
        <p:spPr>
          <a:xfrm>
            <a:off x="1225451" y="24003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15803D"/>
                </a:solidFill>
                <a:latin typeface="Open Sans" pitchFamily="34" charset="0"/>
                <a:ea typeface="Open Sans" pitchFamily="34" charset="-122"/>
                <a:cs typeface="Open Sans" pitchFamily="34" charset="-120"/>
              </a:rPr>
              <a:t>A</a:t>
            </a:r>
            <a:endParaRPr lang="en-US" sz="1800" dirty="0"/>
          </a:p>
        </p:txBody>
      </p:sp>
      <p:sp>
        <p:nvSpPr>
          <p:cNvPr id="26" name="Text 3"/>
          <p:cNvSpPr/>
          <p:nvPr/>
        </p:nvSpPr>
        <p:spPr>
          <a:xfrm>
            <a:off x="1663601" y="2533650"/>
            <a:ext cx="160020" cy="304800"/>
          </a:xfrm>
          <a:prstGeom prst="rect">
            <a:avLst/>
          </a:prstGeom>
          <a:noFill/>
          <a:ln/>
        </p:spPr>
        <p:txBody>
          <a:bodyPr vert="horz" wrap="square" lIns="0" tIns="0" rIns="0" bIns="0" rtlCol="0" anchor="t"/>
          <a:lstStyle/>
          <a:p>
            <a:pPr marL="0" indent="0">
              <a:lnSpc>
                <a:spcPts val="2400"/>
              </a:lnSpc>
              <a:buNone/>
            </a:pPr>
            <a:r>
              <a:rPr lang="en-US" sz="1800" dirty="0">
                <a:solidFill>
                  <a:srgbClr val="333333"/>
                </a:solidFill>
                <a:latin typeface="Open Sans" pitchFamily="34" charset="0"/>
                <a:ea typeface="Open Sans" pitchFamily="34" charset="-122"/>
                <a:cs typeface="Open Sans" pitchFamily="34" charset="-120"/>
              </a:rPr>
              <a:t>+</a:t>
            </a:r>
            <a:endParaRPr lang="en-US" sz="1800" dirty="0"/>
          </a:p>
        </p:txBody>
      </p:sp>
      <p:sp>
        <p:nvSpPr>
          <p:cNvPr id="27" name="Text 4"/>
          <p:cNvSpPr/>
          <p:nvPr/>
        </p:nvSpPr>
        <p:spPr>
          <a:xfrm>
            <a:off x="2082701" y="24003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15803D"/>
                </a:solidFill>
                <a:latin typeface="Open Sans" pitchFamily="34" charset="0"/>
                <a:ea typeface="Open Sans" pitchFamily="34" charset="-122"/>
                <a:cs typeface="Open Sans" pitchFamily="34" charset="-120"/>
              </a:rPr>
              <a:t>B</a:t>
            </a:r>
            <a:endParaRPr lang="en-US" sz="1800" dirty="0"/>
          </a:p>
        </p:txBody>
      </p:sp>
      <p:sp>
        <p:nvSpPr>
          <p:cNvPr id="28" name="Text 5"/>
          <p:cNvSpPr/>
          <p:nvPr/>
        </p:nvSpPr>
        <p:spPr>
          <a:xfrm>
            <a:off x="2520851" y="2533650"/>
            <a:ext cx="160020" cy="304800"/>
          </a:xfrm>
          <a:prstGeom prst="rect">
            <a:avLst/>
          </a:prstGeom>
          <a:noFill/>
          <a:ln/>
        </p:spPr>
        <p:txBody>
          <a:bodyPr vert="horz" wrap="square" lIns="0" tIns="0" rIns="0" bIns="0" rtlCol="0" anchor="t"/>
          <a:lstStyle/>
          <a:p>
            <a:pPr marL="0" indent="0">
              <a:lnSpc>
                <a:spcPts val="2400"/>
              </a:lnSpc>
              <a:buNone/>
            </a:pPr>
            <a:r>
              <a:rPr lang="en-US" sz="1800" dirty="0">
                <a:solidFill>
                  <a:srgbClr val="333333"/>
                </a:solidFill>
                <a:latin typeface="Open Sans" pitchFamily="34" charset="0"/>
                <a:ea typeface="Open Sans" pitchFamily="34" charset="-122"/>
                <a:cs typeface="Open Sans" pitchFamily="34" charset="-120"/>
              </a:rPr>
              <a:t>=</a:t>
            </a:r>
            <a:endParaRPr lang="en-US" sz="1800" dirty="0"/>
          </a:p>
        </p:txBody>
      </p:sp>
      <p:sp>
        <p:nvSpPr>
          <p:cNvPr id="29" name="Text 6"/>
          <p:cNvSpPr/>
          <p:nvPr/>
        </p:nvSpPr>
        <p:spPr>
          <a:xfrm>
            <a:off x="2944713" y="24003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15803D"/>
                </a:solidFill>
                <a:latin typeface="Open Sans" pitchFamily="34" charset="0"/>
                <a:ea typeface="Open Sans" pitchFamily="34" charset="-122"/>
                <a:cs typeface="Open Sans" pitchFamily="34" charset="-120"/>
              </a:rPr>
              <a:t>C</a:t>
            </a:r>
            <a:endParaRPr lang="en-US" sz="1800" dirty="0"/>
          </a:p>
        </p:txBody>
      </p:sp>
      <p:sp>
        <p:nvSpPr>
          <p:cNvPr id="30" name="Text 7"/>
          <p:cNvSpPr/>
          <p:nvPr/>
        </p:nvSpPr>
        <p:spPr>
          <a:xfrm>
            <a:off x="162565" y="3086100"/>
            <a:ext cx="399282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74151"/>
                </a:solidFill>
                <a:latin typeface="Montserrat" pitchFamily="34" charset="0"/>
                <a:ea typeface="Montserrat" pitchFamily="34" charset="-122"/>
                <a:cs typeface="Montserrat" pitchFamily="34" charset="-120"/>
              </a:rPr>
              <a:t>Ley de Conservación de la Masa</a:t>
            </a:r>
            <a:endParaRPr lang="en-US" sz="1500" dirty="0"/>
          </a:p>
        </p:txBody>
      </p:sp>
      <p:sp>
        <p:nvSpPr>
          <p:cNvPr id="31" name="Text 8"/>
          <p:cNvSpPr/>
          <p:nvPr/>
        </p:nvSpPr>
        <p:spPr>
          <a:xfrm>
            <a:off x="495300" y="3429000"/>
            <a:ext cx="3327350" cy="9144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Open Sans" pitchFamily="34" charset="0"/>
                <a:ea typeface="Open Sans" pitchFamily="34" charset="-122"/>
                <a:cs typeface="Open Sans" pitchFamily="34" charset="-120"/>
              </a:rPr>
              <a:t>Apoya el postulado de Dalton de que los átomos no se crean ni se destruyen durante una reacción química, sino que se reorganizan para formar nuevas sustancias.</a:t>
            </a:r>
            <a:endParaRPr lang="en-US" sz="1200" dirty="0"/>
          </a:p>
        </p:txBody>
      </p:sp>
      <p:sp>
        <p:nvSpPr>
          <p:cNvPr id="32" name="Text 9"/>
          <p:cNvSpPr/>
          <p:nvPr/>
        </p:nvSpPr>
        <p:spPr>
          <a:xfrm>
            <a:off x="4900464" y="24003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A16207"/>
                </a:solidFill>
                <a:latin typeface="Open Sans" pitchFamily="34" charset="0"/>
                <a:ea typeface="Open Sans" pitchFamily="34" charset="-122"/>
                <a:cs typeface="Open Sans" pitchFamily="34" charset="-120"/>
              </a:rPr>
              <a:t>A</a:t>
            </a:r>
            <a:endParaRPr lang="en-US" sz="1800" dirty="0"/>
          </a:p>
        </p:txBody>
      </p:sp>
      <p:sp>
        <p:nvSpPr>
          <p:cNvPr id="33" name="Text 10"/>
          <p:cNvSpPr/>
          <p:nvPr/>
        </p:nvSpPr>
        <p:spPr>
          <a:xfrm>
            <a:off x="5300514" y="2552700"/>
            <a:ext cx="14859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Open Sans" pitchFamily="34" charset="0"/>
                <a:ea typeface="Open Sans" pitchFamily="34" charset="-122"/>
                <a:cs typeface="Open Sans" pitchFamily="34" charset="-120"/>
              </a:rPr>
              <a:t>n</a:t>
            </a:r>
            <a:endParaRPr lang="en-US" sz="1500" dirty="0"/>
          </a:p>
        </p:txBody>
      </p:sp>
      <p:sp>
        <p:nvSpPr>
          <p:cNvPr id="34" name="Text 11"/>
          <p:cNvSpPr/>
          <p:nvPr/>
        </p:nvSpPr>
        <p:spPr>
          <a:xfrm>
            <a:off x="5500539" y="2533650"/>
            <a:ext cx="160020" cy="304800"/>
          </a:xfrm>
          <a:prstGeom prst="rect">
            <a:avLst/>
          </a:prstGeom>
          <a:noFill/>
          <a:ln/>
        </p:spPr>
        <p:txBody>
          <a:bodyPr vert="horz" wrap="square" lIns="0" tIns="0" rIns="0" bIns="0" rtlCol="0" anchor="t"/>
          <a:lstStyle/>
          <a:p>
            <a:pPr marL="0" indent="0">
              <a:lnSpc>
                <a:spcPts val="2400"/>
              </a:lnSpc>
              <a:buNone/>
            </a:pPr>
            <a:r>
              <a:rPr lang="en-US" sz="1800" dirty="0">
                <a:solidFill>
                  <a:srgbClr val="333333"/>
                </a:solidFill>
                <a:latin typeface="Open Sans" pitchFamily="34" charset="0"/>
                <a:ea typeface="Open Sans" pitchFamily="34" charset="-122"/>
                <a:cs typeface="Open Sans" pitchFamily="34" charset="-120"/>
              </a:rPr>
              <a:t>+</a:t>
            </a:r>
            <a:endParaRPr lang="en-US" sz="1800" dirty="0"/>
          </a:p>
        </p:txBody>
      </p:sp>
      <p:sp>
        <p:nvSpPr>
          <p:cNvPr id="35" name="Text 12"/>
          <p:cNvSpPr/>
          <p:nvPr/>
        </p:nvSpPr>
        <p:spPr>
          <a:xfrm>
            <a:off x="5919639" y="24003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A16207"/>
                </a:solidFill>
                <a:latin typeface="Open Sans" pitchFamily="34" charset="0"/>
                <a:ea typeface="Open Sans" pitchFamily="34" charset="-122"/>
                <a:cs typeface="Open Sans" pitchFamily="34" charset="-120"/>
              </a:rPr>
              <a:t>B</a:t>
            </a:r>
            <a:endParaRPr lang="en-US" sz="1800" dirty="0"/>
          </a:p>
        </p:txBody>
      </p:sp>
      <p:sp>
        <p:nvSpPr>
          <p:cNvPr id="36" name="Text 13"/>
          <p:cNvSpPr/>
          <p:nvPr/>
        </p:nvSpPr>
        <p:spPr>
          <a:xfrm>
            <a:off x="6319689" y="2552700"/>
            <a:ext cx="21717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Open Sans" pitchFamily="34" charset="0"/>
                <a:ea typeface="Open Sans" pitchFamily="34" charset="-122"/>
                <a:cs typeface="Open Sans" pitchFamily="34" charset="-120"/>
              </a:rPr>
              <a:t>m</a:t>
            </a:r>
            <a:endParaRPr lang="en-US" sz="1500" dirty="0"/>
          </a:p>
        </p:txBody>
      </p:sp>
      <p:sp>
        <p:nvSpPr>
          <p:cNvPr id="37" name="Text 14"/>
          <p:cNvSpPr/>
          <p:nvPr/>
        </p:nvSpPr>
        <p:spPr>
          <a:xfrm>
            <a:off x="6576864" y="2533650"/>
            <a:ext cx="160020" cy="304800"/>
          </a:xfrm>
          <a:prstGeom prst="rect">
            <a:avLst/>
          </a:prstGeom>
          <a:noFill/>
          <a:ln/>
        </p:spPr>
        <p:txBody>
          <a:bodyPr vert="horz" wrap="square" lIns="0" tIns="0" rIns="0" bIns="0" rtlCol="0" anchor="t"/>
          <a:lstStyle/>
          <a:p>
            <a:pPr marL="0" indent="0">
              <a:lnSpc>
                <a:spcPts val="2400"/>
              </a:lnSpc>
              <a:buNone/>
            </a:pPr>
            <a:r>
              <a:rPr lang="en-US" sz="1800" dirty="0">
                <a:solidFill>
                  <a:srgbClr val="333333"/>
                </a:solidFill>
                <a:latin typeface="Open Sans" pitchFamily="34" charset="0"/>
                <a:ea typeface="Open Sans" pitchFamily="34" charset="-122"/>
                <a:cs typeface="Open Sans" pitchFamily="34" charset="-120"/>
              </a:rPr>
              <a:t>=</a:t>
            </a:r>
            <a:endParaRPr lang="en-US" sz="1800" dirty="0"/>
          </a:p>
        </p:txBody>
      </p:sp>
      <p:sp>
        <p:nvSpPr>
          <p:cNvPr id="38" name="Text 15"/>
          <p:cNvSpPr/>
          <p:nvPr/>
        </p:nvSpPr>
        <p:spPr>
          <a:xfrm>
            <a:off x="6995964" y="24003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A16207"/>
                </a:solidFill>
                <a:latin typeface="Open Sans" pitchFamily="34" charset="0"/>
                <a:ea typeface="Open Sans" pitchFamily="34" charset="-122"/>
                <a:cs typeface="Open Sans" pitchFamily="34" charset="-120"/>
              </a:rPr>
              <a:t>A</a:t>
            </a:r>
            <a:endParaRPr lang="en-US" sz="1800" dirty="0"/>
          </a:p>
        </p:txBody>
      </p:sp>
      <p:sp>
        <p:nvSpPr>
          <p:cNvPr id="39" name="Text 16"/>
          <p:cNvSpPr/>
          <p:nvPr/>
        </p:nvSpPr>
        <p:spPr>
          <a:xfrm>
            <a:off x="7396014" y="2552700"/>
            <a:ext cx="12573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Open Sans" pitchFamily="34" charset="0"/>
                <a:ea typeface="Open Sans" pitchFamily="34" charset="-122"/>
                <a:cs typeface="Open Sans" pitchFamily="34" charset="-120"/>
              </a:rPr>
              <a:t>x</a:t>
            </a:r>
            <a:endParaRPr lang="en-US" sz="1500" dirty="0"/>
          </a:p>
        </p:txBody>
      </p:sp>
      <p:sp>
        <p:nvSpPr>
          <p:cNvPr id="40" name="Text 17"/>
          <p:cNvSpPr/>
          <p:nvPr/>
        </p:nvSpPr>
        <p:spPr>
          <a:xfrm>
            <a:off x="4099515" y="3086100"/>
            <a:ext cx="399282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74151"/>
                </a:solidFill>
                <a:latin typeface="Montserrat" pitchFamily="34" charset="0"/>
                <a:ea typeface="Montserrat" pitchFamily="34" charset="-122"/>
                <a:cs typeface="Montserrat" pitchFamily="34" charset="-120"/>
              </a:rPr>
              <a:t>Ley de Proporciones Definidas</a:t>
            </a:r>
            <a:endParaRPr lang="en-US" sz="1500" dirty="0"/>
          </a:p>
        </p:txBody>
      </p:sp>
      <p:sp>
        <p:nvSpPr>
          <p:cNvPr id="41" name="Text 18"/>
          <p:cNvSpPr/>
          <p:nvPr/>
        </p:nvSpPr>
        <p:spPr>
          <a:xfrm>
            <a:off x="4432250" y="3429000"/>
            <a:ext cx="3327350" cy="9144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Open Sans" pitchFamily="34" charset="0"/>
                <a:ea typeface="Open Sans" pitchFamily="34" charset="-122"/>
                <a:cs typeface="Open Sans" pitchFamily="34" charset="-120"/>
              </a:rPr>
              <a:t>Se explica por el postulado de Dalton de que un compuesto químico se forma por la combinación de átomos de diferentes elementos en proporciones fijas y enteras.</a:t>
            </a:r>
            <a:endParaRPr lang="en-US" sz="1200" dirty="0"/>
          </a:p>
        </p:txBody>
      </p:sp>
      <p:sp>
        <p:nvSpPr>
          <p:cNvPr id="42" name="Text 19"/>
          <p:cNvSpPr/>
          <p:nvPr/>
        </p:nvSpPr>
        <p:spPr>
          <a:xfrm>
            <a:off x="9151888" y="24003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B91C1C"/>
                </a:solidFill>
                <a:latin typeface="Open Sans" pitchFamily="34" charset="0"/>
                <a:ea typeface="Open Sans" pitchFamily="34" charset="-122"/>
                <a:cs typeface="Open Sans" pitchFamily="34" charset="-120"/>
              </a:rPr>
              <a:t>A</a:t>
            </a:r>
            <a:endParaRPr lang="en-US" sz="1800" dirty="0"/>
          </a:p>
        </p:txBody>
      </p:sp>
      <p:sp>
        <p:nvSpPr>
          <p:cNvPr id="43" name="Text 20"/>
          <p:cNvSpPr/>
          <p:nvPr/>
        </p:nvSpPr>
        <p:spPr>
          <a:xfrm>
            <a:off x="9551938" y="2552700"/>
            <a:ext cx="125730" cy="266700"/>
          </a:xfrm>
          <a:prstGeom prst="rect">
            <a:avLst/>
          </a:prstGeom>
          <a:noFill/>
          <a:ln/>
        </p:spPr>
        <p:txBody>
          <a:bodyPr vert="horz" wrap="square" lIns="0" tIns="0" rIns="0" bIns="0" rtlCol="0" anchor="t"/>
          <a:lstStyle/>
          <a:p>
            <a:pPr marL="0" indent="0">
              <a:lnSpc>
                <a:spcPts val="2100"/>
              </a:lnSpc>
              <a:buNone/>
            </a:pPr>
            <a:r>
              <a:rPr lang="en-US" sz="1500" dirty="0">
                <a:solidFill>
                  <a:srgbClr val="333333"/>
                </a:solidFill>
                <a:latin typeface="Open Sans" pitchFamily="34" charset="0"/>
                <a:ea typeface="Open Sans" pitchFamily="34" charset="-122"/>
                <a:cs typeface="Open Sans" pitchFamily="34" charset="-120"/>
              </a:rPr>
              <a:t>+</a:t>
            </a:r>
            <a:endParaRPr lang="en-US" sz="1500" dirty="0"/>
          </a:p>
        </p:txBody>
      </p:sp>
      <p:sp>
        <p:nvSpPr>
          <p:cNvPr id="44" name="Text 21"/>
          <p:cNvSpPr/>
          <p:nvPr/>
        </p:nvSpPr>
        <p:spPr>
          <a:xfrm>
            <a:off x="9904363" y="24003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B91C1C"/>
                </a:solidFill>
                <a:latin typeface="Open Sans" pitchFamily="34" charset="0"/>
                <a:ea typeface="Open Sans" pitchFamily="34" charset="-122"/>
                <a:cs typeface="Open Sans" pitchFamily="34" charset="-120"/>
              </a:rPr>
              <a:t>B</a:t>
            </a:r>
            <a:endParaRPr lang="en-US" sz="1800" dirty="0"/>
          </a:p>
        </p:txBody>
      </p:sp>
      <p:sp>
        <p:nvSpPr>
          <p:cNvPr id="45" name="Text 22"/>
          <p:cNvSpPr/>
          <p:nvPr/>
        </p:nvSpPr>
        <p:spPr>
          <a:xfrm>
            <a:off x="10342513" y="2533650"/>
            <a:ext cx="160020" cy="304800"/>
          </a:xfrm>
          <a:prstGeom prst="rect">
            <a:avLst/>
          </a:prstGeom>
          <a:noFill/>
          <a:ln/>
        </p:spPr>
        <p:txBody>
          <a:bodyPr vert="horz" wrap="square" lIns="0" tIns="0" rIns="0" bIns="0" rtlCol="0" anchor="t"/>
          <a:lstStyle/>
          <a:p>
            <a:pPr marL="0" indent="0">
              <a:lnSpc>
                <a:spcPts val="2400"/>
              </a:lnSpc>
              <a:buNone/>
            </a:pPr>
            <a:r>
              <a:rPr lang="en-US" sz="1800" dirty="0">
                <a:solidFill>
                  <a:srgbClr val="333333"/>
                </a:solidFill>
                <a:latin typeface="Open Sans" pitchFamily="34" charset="0"/>
                <a:ea typeface="Open Sans" pitchFamily="34" charset="-122"/>
                <a:cs typeface="Open Sans" pitchFamily="34" charset="-120"/>
              </a:rPr>
              <a:t>=</a:t>
            </a:r>
            <a:endParaRPr lang="en-US" sz="1800" dirty="0"/>
          </a:p>
        </p:txBody>
      </p:sp>
      <p:sp>
        <p:nvSpPr>
          <p:cNvPr id="46" name="Text 23"/>
          <p:cNvSpPr/>
          <p:nvPr/>
        </p:nvSpPr>
        <p:spPr>
          <a:xfrm>
            <a:off x="10685413" y="24003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B91C1C"/>
                </a:solidFill>
                <a:latin typeface="Open Sans" pitchFamily="34" charset="0"/>
                <a:ea typeface="Open Sans" pitchFamily="34" charset="-122"/>
                <a:cs typeface="Open Sans" pitchFamily="34" charset="-120"/>
              </a:rPr>
              <a:t>AB</a:t>
            </a:r>
            <a:endParaRPr lang="en-US" sz="1800" dirty="0"/>
          </a:p>
        </p:txBody>
      </p:sp>
      <p:sp>
        <p:nvSpPr>
          <p:cNvPr id="47" name="Text 24"/>
          <p:cNvSpPr/>
          <p:nvPr/>
        </p:nvSpPr>
        <p:spPr>
          <a:xfrm>
            <a:off x="9099500" y="30861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B91C1C"/>
                </a:solidFill>
                <a:latin typeface="Open Sans" pitchFamily="34" charset="0"/>
                <a:ea typeface="Open Sans" pitchFamily="34" charset="-122"/>
                <a:cs typeface="Open Sans" pitchFamily="34" charset="-120"/>
              </a:rPr>
              <a:t>A</a:t>
            </a:r>
            <a:endParaRPr lang="en-US" sz="1800" dirty="0"/>
          </a:p>
        </p:txBody>
      </p:sp>
      <p:sp>
        <p:nvSpPr>
          <p:cNvPr id="48" name="Text 25"/>
          <p:cNvSpPr/>
          <p:nvPr/>
        </p:nvSpPr>
        <p:spPr>
          <a:xfrm>
            <a:off x="9499550" y="3238500"/>
            <a:ext cx="125730" cy="266700"/>
          </a:xfrm>
          <a:prstGeom prst="rect">
            <a:avLst/>
          </a:prstGeom>
          <a:noFill/>
          <a:ln/>
        </p:spPr>
        <p:txBody>
          <a:bodyPr vert="horz" wrap="square" lIns="0" tIns="0" rIns="0" bIns="0" rtlCol="0" anchor="t"/>
          <a:lstStyle/>
          <a:p>
            <a:pPr marL="0" indent="0">
              <a:lnSpc>
                <a:spcPts val="2100"/>
              </a:lnSpc>
              <a:buNone/>
            </a:pPr>
            <a:r>
              <a:rPr lang="en-US" sz="1500" dirty="0">
                <a:solidFill>
                  <a:srgbClr val="333333"/>
                </a:solidFill>
                <a:latin typeface="Open Sans" pitchFamily="34" charset="0"/>
                <a:ea typeface="Open Sans" pitchFamily="34" charset="-122"/>
                <a:cs typeface="Open Sans" pitchFamily="34" charset="-120"/>
              </a:rPr>
              <a:t>+</a:t>
            </a:r>
            <a:endParaRPr lang="en-US" sz="1500" dirty="0"/>
          </a:p>
        </p:txBody>
      </p:sp>
      <p:sp>
        <p:nvSpPr>
          <p:cNvPr id="49" name="Text 26"/>
          <p:cNvSpPr/>
          <p:nvPr/>
        </p:nvSpPr>
        <p:spPr>
          <a:xfrm>
            <a:off x="9851975" y="30861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B91C1C"/>
                </a:solidFill>
                <a:latin typeface="Open Sans" pitchFamily="34" charset="0"/>
                <a:ea typeface="Open Sans" pitchFamily="34" charset="-122"/>
                <a:cs typeface="Open Sans" pitchFamily="34" charset="-120"/>
              </a:rPr>
              <a:t>B</a:t>
            </a:r>
            <a:endParaRPr lang="en-US" sz="1800" dirty="0"/>
          </a:p>
        </p:txBody>
      </p:sp>
      <p:sp>
        <p:nvSpPr>
          <p:cNvPr id="50" name="Text 27"/>
          <p:cNvSpPr/>
          <p:nvPr/>
        </p:nvSpPr>
        <p:spPr>
          <a:xfrm>
            <a:off x="10290125" y="3219450"/>
            <a:ext cx="160020" cy="304800"/>
          </a:xfrm>
          <a:prstGeom prst="rect">
            <a:avLst/>
          </a:prstGeom>
          <a:noFill/>
          <a:ln/>
        </p:spPr>
        <p:txBody>
          <a:bodyPr vert="horz" wrap="square" lIns="0" tIns="0" rIns="0" bIns="0" rtlCol="0" anchor="t"/>
          <a:lstStyle/>
          <a:p>
            <a:pPr marL="0" indent="0">
              <a:lnSpc>
                <a:spcPts val="2400"/>
              </a:lnSpc>
              <a:buNone/>
            </a:pPr>
            <a:r>
              <a:rPr lang="en-US" sz="1800" dirty="0">
                <a:solidFill>
                  <a:srgbClr val="333333"/>
                </a:solidFill>
                <a:latin typeface="Open Sans" pitchFamily="34" charset="0"/>
                <a:ea typeface="Open Sans" pitchFamily="34" charset="-122"/>
                <a:cs typeface="Open Sans" pitchFamily="34" charset="-120"/>
              </a:rPr>
              <a:t>=</a:t>
            </a:r>
            <a:endParaRPr lang="en-US" sz="1800" dirty="0"/>
          </a:p>
        </p:txBody>
      </p:sp>
      <p:sp>
        <p:nvSpPr>
          <p:cNvPr id="51" name="Text 28"/>
          <p:cNvSpPr/>
          <p:nvPr/>
        </p:nvSpPr>
        <p:spPr>
          <a:xfrm>
            <a:off x="10709225" y="3086100"/>
            <a:ext cx="571500" cy="571500"/>
          </a:xfrm>
          <a:prstGeom prst="rect">
            <a:avLst/>
          </a:prstGeom>
          <a:noFill/>
          <a:ln/>
        </p:spPr>
        <p:txBody>
          <a:bodyPr vert="horz" wrap="square" lIns="0" tIns="0" rIns="0" bIns="0" rtlCol="0" anchor="t"/>
          <a:lstStyle/>
          <a:p>
            <a:pPr marL="0" indent="0">
              <a:lnSpc>
                <a:spcPts val="2700"/>
              </a:lnSpc>
              <a:buNone/>
            </a:pPr>
            <a:r>
              <a:rPr lang="en-US" sz="1800" b="1" dirty="0">
                <a:solidFill>
                  <a:srgbClr val="B91C1C"/>
                </a:solidFill>
                <a:latin typeface="Open Sans" pitchFamily="34" charset="0"/>
                <a:ea typeface="Open Sans" pitchFamily="34" charset="-122"/>
                <a:cs typeface="Open Sans" pitchFamily="34" charset="-120"/>
              </a:rPr>
              <a:t>A</a:t>
            </a:r>
            <a:endParaRPr lang="en-US" sz="1800" dirty="0"/>
          </a:p>
        </p:txBody>
      </p:sp>
      <p:sp>
        <p:nvSpPr>
          <p:cNvPr id="52" name="Text 29"/>
          <p:cNvSpPr/>
          <p:nvPr/>
        </p:nvSpPr>
        <p:spPr>
          <a:xfrm>
            <a:off x="11109275" y="3238500"/>
            <a:ext cx="8001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Open Sans" pitchFamily="34" charset="0"/>
                <a:ea typeface="Open Sans" pitchFamily="34" charset="-122"/>
                <a:cs typeface="Open Sans" pitchFamily="34" charset="-120"/>
              </a:rPr>
              <a:t>₂</a:t>
            </a:r>
            <a:endParaRPr lang="en-US" sz="1500" dirty="0"/>
          </a:p>
        </p:txBody>
      </p:sp>
      <p:sp>
        <p:nvSpPr>
          <p:cNvPr id="53" name="Text 30"/>
          <p:cNvSpPr/>
          <p:nvPr/>
        </p:nvSpPr>
        <p:spPr>
          <a:xfrm>
            <a:off x="8036451" y="3771900"/>
            <a:ext cx="3992999"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74151"/>
                </a:solidFill>
                <a:latin typeface="Montserrat" pitchFamily="34" charset="0"/>
                <a:ea typeface="Montserrat" pitchFamily="34" charset="-122"/>
                <a:cs typeface="Montserrat" pitchFamily="34" charset="-120"/>
              </a:rPr>
              <a:t>Ley de Proporciones Múltiples</a:t>
            </a:r>
            <a:endParaRPr lang="en-US" sz="1500" dirty="0"/>
          </a:p>
        </p:txBody>
      </p:sp>
      <p:sp>
        <p:nvSpPr>
          <p:cNvPr id="54" name="Text 31"/>
          <p:cNvSpPr/>
          <p:nvPr/>
        </p:nvSpPr>
        <p:spPr>
          <a:xfrm>
            <a:off x="8369201" y="4114800"/>
            <a:ext cx="3327499" cy="9144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Open Sans" pitchFamily="34" charset="0"/>
                <a:ea typeface="Open Sans" pitchFamily="34" charset="-122"/>
                <a:cs typeface="Open Sans" pitchFamily="34" charset="-120"/>
              </a:rPr>
              <a:t>Es una consecuencia directa del postulado de Dalton de que los átomos se combinan en relaciones de números enteros sencillos para formar diferentes compuestos.</a:t>
            </a:r>
            <a:endParaRPr lang="en-US" sz="1200" dirty="0"/>
          </a:p>
        </p:txBody>
      </p:sp>
      <p:sp>
        <p:nvSpPr>
          <p:cNvPr id="55" name="Text 32"/>
          <p:cNvSpPr/>
          <p:nvPr/>
        </p:nvSpPr>
        <p:spPr>
          <a:xfrm>
            <a:off x="866775" y="5600700"/>
            <a:ext cx="10868025"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Open Sans" pitchFamily="34" charset="0"/>
                <a:ea typeface="Open Sans" pitchFamily="34" charset="-122"/>
                <a:cs typeface="Open Sans" pitchFamily="34" charset="-120"/>
              </a:rPr>
              <a:t>La relación entre cada ley y los postulados de la teoría atómica de Dalton demostró que la materia está formada por átomos discretos que se combinan en proporciones definidas, sentando las bases para la química moderna.</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1430</Words>
  <Application>Microsoft Office PowerPoint</Application>
  <PresentationFormat>Panorámica</PresentationFormat>
  <Paragraphs>222</Paragraphs>
  <Slides>10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Calibri</vt:lpstr>
      <vt:lpstr>Courier New</vt:lpstr>
      <vt:lpstr>Montserrat</vt:lpstr>
      <vt:lpstr>Open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Usuario</cp:lastModifiedBy>
  <cp:revision>2</cp:revision>
  <dcterms:created xsi:type="dcterms:W3CDTF">2025-10-21T20:52:51Z</dcterms:created>
  <dcterms:modified xsi:type="dcterms:W3CDTF">2025-10-23T20:00:41Z</dcterms:modified>
</cp:coreProperties>
</file>